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1"/>
  </p:notesMasterIdLst>
  <p:sldIdLst>
    <p:sldId id="256" r:id="rId2"/>
    <p:sldId id="282" r:id="rId3"/>
    <p:sldId id="283" r:id="rId4"/>
    <p:sldId id="284"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x="12192000" cy="6858000"/>
  <p:notesSz cx="6858000" cy="9144000"/>
  <p:embeddedFontLst>
    <p:embeddedFont>
      <p:font typeface="Play" panose="020B0604020202020204" charset="0"/>
      <p:regular r:id="rId32"/>
      <p:bold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4" roundtripDataSignature="AMtx7mjES4YOT2tFAPmmuzkSduku0uvkc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7231" autoAdjust="0"/>
    <p:restoredTop sz="51455" autoAdjust="0"/>
  </p:normalViewPr>
  <p:slideViewPr>
    <p:cSldViewPr snapToGrid="0">
      <p:cViewPr varScale="1">
        <p:scale>
          <a:sx n="36" d="100"/>
          <a:sy n="36" d="100"/>
        </p:scale>
        <p:origin x="1373"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US"/>
              <a:t>La Shawn: </a:t>
            </a:r>
            <a:endParaRPr/>
          </a:p>
          <a:p>
            <a:pPr marL="0" lvl="0" indent="0" algn="l" rtl="0">
              <a:lnSpc>
                <a:spcPct val="115000"/>
              </a:lnSpc>
              <a:spcBef>
                <a:spcPts val="1200"/>
              </a:spcBef>
              <a:spcAft>
                <a:spcPts val="0"/>
              </a:spcAft>
              <a:buClr>
                <a:schemeClr val="dk1"/>
              </a:buClr>
              <a:buSzPts val="1100"/>
              <a:buFont typeface="Arial"/>
              <a:buNone/>
            </a:pPr>
            <a:r>
              <a:rPr lang="en-US"/>
              <a:t>The LADS team conducted a study to evaluate the performance of multiple machine learning models in classifying mushrooms as edible or poisonous. </a:t>
            </a:r>
            <a:endParaRPr/>
          </a:p>
          <a:p>
            <a:pPr marL="0" lvl="0" indent="0" algn="l" rtl="0">
              <a:lnSpc>
                <a:spcPct val="115000"/>
              </a:lnSpc>
              <a:spcBef>
                <a:spcPts val="1200"/>
              </a:spcBef>
              <a:spcAft>
                <a:spcPts val="0"/>
              </a:spcAft>
              <a:buClr>
                <a:schemeClr val="dk1"/>
              </a:buClr>
              <a:buSzPts val="1100"/>
              <a:buFont typeface="Arial"/>
              <a:buNone/>
            </a:pPr>
            <a:r>
              <a:rPr lang="en-US"/>
              <a:t>The researchers explored the use of Random Forest, Logistic Regression, KNN, and SVC, and found that the Random Forest model outperformed the others in terms of accuracy, precision, recall, and F1 score. </a:t>
            </a:r>
            <a:endParaRPr/>
          </a:p>
          <a:p>
            <a:pPr marL="0" lvl="0" indent="0" algn="l" rtl="0">
              <a:lnSpc>
                <a:spcPct val="115000"/>
              </a:lnSpc>
              <a:spcBef>
                <a:spcPts val="1200"/>
              </a:spcBef>
              <a:spcAft>
                <a:spcPts val="0"/>
              </a:spcAft>
              <a:buNone/>
            </a:pPr>
            <a:r>
              <a:rPr lang="en-US"/>
              <a:t>Based on these findings, the study recommends the development of an application that leverages the Random Forest model as the primary classifier, with the potential integration of Logistic Regression, KNN, and SVC for ensemble learning. </a:t>
            </a:r>
            <a:endParaRPr/>
          </a:p>
          <a:p>
            <a:pPr marL="0" lvl="0" indent="0" algn="l" rtl="0">
              <a:lnSpc>
                <a:spcPct val="115000"/>
              </a:lnSpc>
              <a:spcBef>
                <a:spcPts val="1200"/>
              </a:spcBef>
              <a:spcAft>
                <a:spcPts val="0"/>
              </a:spcAft>
              <a:buClr>
                <a:schemeClr val="dk1"/>
              </a:buClr>
              <a:buSzPts val="1100"/>
              <a:buFont typeface="Arial"/>
              <a:buNone/>
            </a:pPr>
            <a:r>
              <a:rPr lang="en-US"/>
              <a:t>This approach aims to provide foragers with a reliable tool to identify poisonous and edible mushrooms, thereby enhancing foraging safety and decision-making.</a:t>
            </a:r>
            <a:endParaRPr/>
          </a:p>
          <a:p>
            <a:pPr marL="0" lvl="0" indent="0" algn="l" rtl="0">
              <a:spcBef>
                <a:spcPts val="1200"/>
              </a:spcBef>
              <a:spcAft>
                <a:spcPts val="0"/>
              </a:spcAft>
              <a:buNone/>
            </a:pPr>
            <a:endParaRPr/>
          </a:p>
        </p:txBody>
      </p:sp>
      <p:sp>
        <p:nvSpPr>
          <p:cNvPr id="163" name="Google Shape;163;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La Shawn:</a:t>
            </a: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LADS team conducted a study to evaluate the performance of multiple machine-learning models in classifying mushrooms as edible or poisonous. </a:t>
            </a:r>
          </a:p>
          <a:p>
            <a:pPr marL="0" marR="0" indent="0">
              <a:lnSpc>
                <a:spcPct val="115000"/>
              </a:lnSpc>
              <a:spcBef>
                <a:spcPts val="0"/>
              </a:spcBef>
              <a:spcAft>
                <a:spcPts val="800"/>
              </a:spcAft>
              <a:buNone/>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We explored the use of Random Forest, Logistic Regression, KNN, and SVC, and found that the Random Forest model outperformed the others in terms of accuracy, precision, recall, and F1 score. </a:t>
            </a:r>
          </a:p>
          <a:p>
            <a:pPr marL="0" marR="0" indent="0">
              <a:lnSpc>
                <a:spcPct val="115000"/>
              </a:lnSpc>
              <a:spcBef>
                <a:spcPts val="0"/>
              </a:spcBef>
              <a:spcAft>
                <a:spcPts val="800"/>
              </a:spcAft>
              <a:buNone/>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Based on these findings, our study recommends the development of an application that leverages the Random Forest model as the primary classifier, with the potential integration of KNN and SVC for ensemble learning. This approach aims to provide foragers with a reliable tool to identify poisonous and edible mushrooms, thereby enhancing foraging safety and decision-making.</a:t>
            </a:r>
          </a:p>
          <a:p>
            <a:pPr marL="0" marR="0">
              <a:lnSpc>
                <a:spcPct val="115000"/>
              </a:lnSpc>
              <a:spcBef>
                <a:spcPts val="0"/>
              </a:spcBef>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Please relax and listen to the rest of the LADS explain in detail what we accomplished.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Next Slide Please</a:t>
            </a: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65102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 name="Google Shape;207;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 name="Google Shape;221;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p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La Shawn:</a:t>
            </a:r>
            <a:r>
              <a:rPr lang="en-US" sz="1800" b="1"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342900" marR="0" lvl="0" indent="-342900">
              <a:lnSpc>
                <a:spcPct val="115000"/>
              </a:lnSpc>
              <a:spcBef>
                <a:spcPts val="0"/>
              </a:spcBef>
              <a:spcAft>
                <a:spcPts val="800"/>
              </a:spcAft>
              <a:buFont typeface="+mj-lt"/>
              <a:buAutoNum type="arabicPeriod"/>
              <a:tabLst>
                <a:tab pos="457200" algn="l"/>
              </a:tabLst>
            </a:pPr>
            <a:r>
              <a:rPr lang="en-US" sz="3200" b="1" dirty="0"/>
              <a:t>Boost Accuracy with AI</a:t>
            </a:r>
            <a:r>
              <a:rPr lang="en-US" sz="3200" dirty="0"/>
              <a:t>: Suggest advanced AI techniques to make our system more accurate and reliable.</a:t>
            </a:r>
          </a:p>
          <a:p>
            <a:pPr marL="342900" marR="0" lvl="0" indent="-342900">
              <a:lnSpc>
                <a:spcPct val="115000"/>
              </a:lnSpc>
              <a:spcBef>
                <a:spcPts val="0"/>
              </a:spcBef>
              <a:spcAft>
                <a:spcPts val="800"/>
              </a:spcAft>
              <a:buFont typeface="+mj-lt"/>
              <a:buAutoNum type="arabicPeriod"/>
              <a:tabLst>
                <a:tab pos="457200" algn="l"/>
              </a:tabLst>
            </a:pPr>
            <a:r>
              <a:rPr lang="en-US" sz="3200" b="1" dirty="0"/>
              <a:t>Expand Our Dataset</a:t>
            </a:r>
            <a:r>
              <a:rPr lang="en-US" sz="3200" dirty="0"/>
              <a:t>: Add more types of mushrooms, including rare and hard-to-identify ones, to improve our model's performance.</a:t>
            </a:r>
            <a:endParaRPr lang="en-US" sz="3200" b="1" dirty="0"/>
          </a:p>
          <a:p>
            <a:pPr marL="342900" marR="0" lvl="0" indent="-342900">
              <a:lnSpc>
                <a:spcPct val="115000"/>
              </a:lnSpc>
              <a:spcBef>
                <a:spcPts val="0"/>
              </a:spcBef>
              <a:spcAft>
                <a:spcPts val="800"/>
              </a:spcAft>
              <a:buFont typeface="+mj-lt"/>
              <a:buAutoNum type="arabicPeriod"/>
              <a:tabLst>
                <a:tab pos="457200" algn="l"/>
              </a:tabLst>
            </a:pPr>
            <a:r>
              <a:rPr lang="en-US" sz="3200" b="1" dirty="0"/>
              <a:t>User Feedback</a:t>
            </a:r>
            <a:r>
              <a:rPr lang="en-US" sz="3200" dirty="0"/>
              <a:t>: Ways to use feedback from users and crowdsourcing to keep improving our mushroom identification tool.</a:t>
            </a:r>
          </a:p>
          <a:p>
            <a:pPr marL="342900" marR="0" lvl="0" indent="-342900">
              <a:lnSpc>
                <a:spcPct val="115000"/>
              </a:lnSpc>
              <a:spcBef>
                <a:spcPts val="0"/>
              </a:spcBef>
              <a:spcAft>
                <a:spcPts val="800"/>
              </a:spcAft>
              <a:buFont typeface="+mj-lt"/>
              <a:buAutoNum type="arabicPeriod"/>
              <a:tabLst>
                <a:tab pos="457200" algn="l"/>
              </a:tabLst>
            </a:pPr>
            <a:r>
              <a:rPr lang="en-US" sz="3200" b="1" dirty="0"/>
              <a:t>Create a Mobile App</a:t>
            </a:r>
            <a:r>
              <a:rPr lang="en-US" sz="3200" dirty="0"/>
              <a:t>: Develop an easy-to-use mobile app that uses our trained AI models to help foragers identify edible and poisonous mushrooms in the field.</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Next Slide Please</a:t>
            </a: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6789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La Shawn:</a:t>
            </a:r>
          </a:p>
          <a:p>
            <a:r>
              <a:rPr lang="en-US" sz="3200" dirty="0"/>
              <a:t>"We've used advanced AI techniques to make our classification models better. By combining different machine learning algorithms, we can solve complex real-world problems more effectively. This innovative method can lead to more research and advancements in AI, especially in managing natural resources and protecting the environment.</a:t>
            </a:r>
          </a:p>
          <a:p>
            <a:pPr marL="158750" indent="0">
              <a:buNone/>
            </a:pPr>
            <a:endParaRPr lang="en-US" sz="3200" dirty="0"/>
          </a:p>
          <a:p>
            <a:r>
              <a:rPr lang="en-US" sz="3200" dirty="0"/>
              <a:t>Our study goes beyond just making mushroom foraging safer. It can:</a:t>
            </a:r>
          </a:p>
          <a:p>
            <a:pPr>
              <a:buFont typeface="Arial" panose="020B0604020202020204" pitchFamily="34" charset="0"/>
              <a:buChar char="•"/>
            </a:pPr>
            <a:r>
              <a:rPr lang="en-US" sz="3200" dirty="0"/>
              <a:t>Encourage sustainable practices</a:t>
            </a:r>
          </a:p>
          <a:p>
            <a:pPr>
              <a:buFont typeface="Arial" panose="020B0604020202020204" pitchFamily="34" charset="0"/>
              <a:buChar char="•"/>
            </a:pPr>
            <a:r>
              <a:rPr lang="en-US" sz="3200" dirty="0"/>
              <a:t>Push forward AI applications</a:t>
            </a:r>
          </a:p>
          <a:p>
            <a:pPr>
              <a:buFont typeface="Arial" panose="020B0604020202020204" pitchFamily="34" charset="0"/>
              <a:buChar char="•"/>
            </a:pPr>
            <a:r>
              <a:rPr lang="en-US" sz="3200" dirty="0"/>
              <a:t>Help people appreciate the importance of mushrooms in nature</a:t>
            </a:r>
          </a:p>
          <a:p>
            <a:endParaRPr lang="en-US" sz="3200" dirty="0"/>
          </a:p>
          <a:p>
            <a:r>
              <a:rPr lang="en-US" sz="3200" dirty="0"/>
              <a:t>By using integrated AI systems, our work has a wide-reaching impact. We believe it contributes significantly to technological progress and understanding the natural world."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Thank you everyone for listening. Any Questions or comments?</a:t>
            </a: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6664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3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3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
        <p:cNvGrpSpPr/>
        <p:nvPr/>
      </p:nvGrpSpPr>
      <p:grpSpPr>
        <a:xfrm>
          <a:off x="0" y="0"/>
          <a:ext cx="0" cy="0"/>
          <a:chOff x="0" y="0"/>
          <a:chExt cx="0" cy="0"/>
        </a:xfrm>
      </p:grpSpPr>
      <p:sp>
        <p:nvSpPr>
          <p:cNvPr id="18" name="Google Shape;18;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3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 name="Google Shape;21;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3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 name="Google Shape;27;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3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3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33" name="Google Shape;33;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3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3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3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3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3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3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3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3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3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37"/>
          <p:cNvSpPr>
            <a:spLocks noGrp="1"/>
          </p:cNvSpPr>
          <p:nvPr>
            <p:ph type="pic" idx="2"/>
          </p:nvPr>
        </p:nvSpPr>
        <p:spPr>
          <a:xfrm>
            <a:off x="5183188" y="987425"/>
            <a:ext cx="6172200" cy="4873625"/>
          </a:xfrm>
          <a:prstGeom prst="rect">
            <a:avLst/>
          </a:prstGeom>
          <a:noFill/>
          <a:ln>
            <a:noFill/>
          </a:ln>
        </p:spPr>
      </p:sp>
      <p:sp>
        <p:nvSpPr>
          <p:cNvPr id="64" name="Google Shape;64;p3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Play"/>
              <a:buNone/>
              <a:defRPr sz="4400"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 name="Google Shape;8;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 name="Google Shape;9;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 name="Google Shape;1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57575"/>
                </a:solidFill>
                <a:latin typeface="Arial"/>
                <a:ea typeface="Arial"/>
                <a:cs typeface="Arial"/>
                <a:sym typeface="Arial"/>
              </a:defRPr>
            </a:lvl1pPr>
            <a:lvl2pPr marL="0" marR="0" lvl="1" indent="0" algn="r" rtl="0">
              <a:spcBef>
                <a:spcPts val="0"/>
              </a:spcBef>
              <a:buNone/>
              <a:defRPr sz="1200" b="0" i="0" u="none" strike="noStrike" cap="none">
                <a:solidFill>
                  <a:srgbClr val="757575"/>
                </a:solidFill>
                <a:latin typeface="Arial"/>
                <a:ea typeface="Arial"/>
                <a:cs typeface="Arial"/>
                <a:sym typeface="Arial"/>
              </a:defRPr>
            </a:lvl2pPr>
            <a:lvl3pPr marL="0" marR="0" lvl="2" indent="0" algn="r" rtl="0">
              <a:spcBef>
                <a:spcPts val="0"/>
              </a:spcBef>
              <a:buNone/>
              <a:defRPr sz="1200" b="0" i="0" u="none" strike="noStrike" cap="none">
                <a:solidFill>
                  <a:srgbClr val="757575"/>
                </a:solidFill>
                <a:latin typeface="Arial"/>
                <a:ea typeface="Arial"/>
                <a:cs typeface="Arial"/>
                <a:sym typeface="Arial"/>
              </a:defRPr>
            </a:lvl3pPr>
            <a:lvl4pPr marL="0" marR="0" lvl="3" indent="0" algn="r" rtl="0">
              <a:spcBef>
                <a:spcPts val="0"/>
              </a:spcBef>
              <a:buNone/>
              <a:defRPr sz="1200" b="0" i="0" u="none" strike="noStrike" cap="none">
                <a:solidFill>
                  <a:srgbClr val="757575"/>
                </a:solidFill>
                <a:latin typeface="Arial"/>
                <a:ea typeface="Arial"/>
                <a:cs typeface="Arial"/>
                <a:sym typeface="Arial"/>
              </a:defRPr>
            </a:lvl4pPr>
            <a:lvl5pPr marL="0" marR="0" lvl="4" indent="0" algn="r" rtl="0">
              <a:spcBef>
                <a:spcPts val="0"/>
              </a:spcBef>
              <a:buNone/>
              <a:defRPr sz="1200" b="0" i="0" u="none" strike="noStrike" cap="none">
                <a:solidFill>
                  <a:srgbClr val="757575"/>
                </a:solidFill>
                <a:latin typeface="Arial"/>
                <a:ea typeface="Arial"/>
                <a:cs typeface="Arial"/>
                <a:sym typeface="Arial"/>
              </a:defRPr>
            </a:lvl5pPr>
            <a:lvl6pPr marL="0" marR="0" lvl="5" indent="0" algn="r" rtl="0">
              <a:spcBef>
                <a:spcPts val="0"/>
              </a:spcBef>
              <a:buNone/>
              <a:defRPr sz="1200" b="0" i="0" u="none" strike="noStrike" cap="none">
                <a:solidFill>
                  <a:srgbClr val="757575"/>
                </a:solidFill>
                <a:latin typeface="Arial"/>
                <a:ea typeface="Arial"/>
                <a:cs typeface="Arial"/>
                <a:sym typeface="Arial"/>
              </a:defRPr>
            </a:lvl6pPr>
            <a:lvl7pPr marL="0" marR="0" lvl="6" indent="0" algn="r" rtl="0">
              <a:spcBef>
                <a:spcPts val="0"/>
              </a:spcBef>
              <a:buNone/>
              <a:defRPr sz="1200" b="0" i="0" u="none" strike="noStrike" cap="none">
                <a:solidFill>
                  <a:srgbClr val="757575"/>
                </a:solidFill>
                <a:latin typeface="Arial"/>
                <a:ea typeface="Arial"/>
                <a:cs typeface="Arial"/>
                <a:sym typeface="Arial"/>
              </a:defRPr>
            </a:lvl7pPr>
            <a:lvl8pPr marL="0" marR="0" lvl="7" indent="0" algn="r" rtl="0">
              <a:spcBef>
                <a:spcPts val="0"/>
              </a:spcBef>
              <a:buNone/>
              <a:defRPr sz="1200" b="0" i="0" u="none" strike="noStrike" cap="none">
                <a:solidFill>
                  <a:srgbClr val="757575"/>
                </a:solidFill>
                <a:latin typeface="Arial"/>
                <a:ea typeface="Arial"/>
                <a:cs typeface="Arial"/>
                <a:sym typeface="Arial"/>
              </a:defRPr>
            </a:lvl8pPr>
            <a:lvl9pPr marL="0" marR="0" lvl="8" indent="0" algn="r" rtl="0">
              <a:spcBef>
                <a:spcPts val="0"/>
              </a:spcBef>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3"/>
        <p:cNvGrpSpPr/>
        <p:nvPr/>
      </p:nvGrpSpPr>
      <p:grpSpPr>
        <a:xfrm>
          <a:off x="0" y="0"/>
          <a:ext cx="0" cy="0"/>
          <a:chOff x="0" y="0"/>
          <a:chExt cx="0" cy="0"/>
        </a:xfrm>
      </p:grpSpPr>
      <p:sp>
        <p:nvSpPr>
          <p:cNvPr id="84" name="Google Shape;84;p1"/>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5" name="Google Shape;85;p1"/>
          <p:cNvSpPr txBox="1">
            <a:spLocks noGrp="1"/>
          </p:cNvSpPr>
          <p:nvPr>
            <p:ph type="ctrTitle"/>
          </p:nvPr>
        </p:nvSpPr>
        <p:spPr>
          <a:xfrm>
            <a:off x="206062" y="643467"/>
            <a:ext cx="7350437" cy="2385046"/>
          </a:xfrm>
          <a:prstGeom prst="rect">
            <a:avLst/>
          </a:prstGeom>
          <a:noFill/>
          <a:ln>
            <a:noFill/>
          </a:ln>
        </p:spPr>
        <p:txBody>
          <a:bodyPr spcFirstLastPara="1" wrap="square" lIns="91425" tIns="45700" rIns="91425" bIns="45700" anchor="b" anchorCtr="0">
            <a:normAutofit fontScale="90000"/>
          </a:bodyPr>
          <a:lstStyle/>
          <a:p>
            <a:pPr algn="l"/>
            <a:r>
              <a:rPr lang="en-US" b="1" i="0" dirty="0">
                <a:solidFill>
                  <a:srgbClr val="1F2328"/>
                </a:solidFill>
                <a:effectLst/>
                <a:highlight>
                  <a:srgbClr val="FFFFFF"/>
                </a:highlight>
                <a:latin typeface="+mj-lt"/>
              </a:rPr>
              <a:t>Mushroom Foraging: Feast or Fatal?</a:t>
            </a:r>
          </a:p>
        </p:txBody>
      </p:sp>
      <p:sp>
        <p:nvSpPr>
          <p:cNvPr id="86" name="Google Shape;86;p1"/>
          <p:cNvSpPr txBox="1">
            <a:spLocks noGrp="1"/>
          </p:cNvSpPr>
          <p:nvPr>
            <p:ph type="subTitle" idx="1"/>
          </p:nvPr>
        </p:nvSpPr>
        <p:spPr>
          <a:xfrm>
            <a:off x="373487" y="4291587"/>
            <a:ext cx="5852680" cy="2385046"/>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chemeClr val="dk1"/>
              </a:buClr>
              <a:buSzPct val="100000"/>
              <a:buNone/>
            </a:pPr>
            <a:r>
              <a:rPr lang="en-US" dirty="0"/>
              <a:t>AI Boot Camp: Project 2 / Group 1</a:t>
            </a:r>
          </a:p>
          <a:p>
            <a:pPr marL="0" lvl="0" indent="0" algn="l" rtl="0">
              <a:lnSpc>
                <a:spcPct val="90000"/>
              </a:lnSpc>
              <a:spcBef>
                <a:spcPts val="0"/>
              </a:spcBef>
              <a:spcAft>
                <a:spcPts val="0"/>
              </a:spcAft>
              <a:buClr>
                <a:schemeClr val="dk1"/>
              </a:buClr>
              <a:buSzPct val="100000"/>
              <a:buNone/>
            </a:pPr>
            <a:endParaRPr dirty="0"/>
          </a:p>
          <a:p>
            <a:pPr marL="0" lvl="0" indent="0" algn="l" rtl="0">
              <a:lnSpc>
                <a:spcPct val="90000"/>
              </a:lnSpc>
              <a:spcBef>
                <a:spcPts val="1000"/>
              </a:spcBef>
              <a:spcAft>
                <a:spcPts val="0"/>
              </a:spcAft>
              <a:buClr>
                <a:schemeClr val="dk1"/>
              </a:buClr>
              <a:buSzPct val="100000"/>
              <a:buNone/>
            </a:pPr>
            <a:r>
              <a:rPr lang="en-US" sz="1800" u="sng" dirty="0"/>
              <a:t>LADS Team Members:</a:t>
            </a:r>
            <a:endParaRPr u="sng" dirty="0"/>
          </a:p>
          <a:p>
            <a:pPr marL="0" lvl="0" indent="0" algn="l" rtl="0">
              <a:lnSpc>
                <a:spcPct val="90000"/>
              </a:lnSpc>
              <a:spcBef>
                <a:spcPts val="1000"/>
              </a:spcBef>
              <a:spcAft>
                <a:spcPts val="0"/>
              </a:spcAft>
              <a:buClr>
                <a:schemeClr val="dk1"/>
              </a:buClr>
              <a:buSzPct val="100000"/>
              <a:buNone/>
            </a:pPr>
            <a:r>
              <a:rPr lang="en-US" sz="1800" dirty="0"/>
              <a:t> 1. LaShawn Sykes</a:t>
            </a:r>
            <a:endParaRPr dirty="0"/>
          </a:p>
          <a:p>
            <a:pPr marL="0" lvl="0" indent="0" algn="l" rtl="0">
              <a:lnSpc>
                <a:spcPct val="90000"/>
              </a:lnSpc>
              <a:spcBef>
                <a:spcPts val="1000"/>
              </a:spcBef>
              <a:spcAft>
                <a:spcPts val="0"/>
              </a:spcAft>
              <a:buClr>
                <a:schemeClr val="dk1"/>
              </a:buClr>
              <a:buSzPct val="100000"/>
              <a:buNone/>
            </a:pPr>
            <a:r>
              <a:rPr lang="en-US" sz="1800" dirty="0"/>
              <a:t> 2. Aaron </a:t>
            </a:r>
            <a:r>
              <a:rPr lang="en-US" sz="1800" dirty="0" err="1"/>
              <a:t>Cranor</a:t>
            </a:r>
            <a:endParaRPr dirty="0"/>
          </a:p>
          <a:p>
            <a:pPr marL="0" lvl="0" indent="0" algn="l" rtl="0">
              <a:lnSpc>
                <a:spcPct val="90000"/>
              </a:lnSpc>
              <a:spcBef>
                <a:spcPts val="1000"/>
              </a:spcBef>
              <a:spcAft>
                <a:spcPts val="0"/>
              </a:spcAft>
              <a:buClr>
                <a:schemeClr val="dk1"/>
              </a:buClr>
              <a:buSzPct val="100000"/>
              <a:buNone/>
            </a:pPr>
            <a:r>
              <a:rPr lang="en-US" sz="1800" dirty="0"/>
              <a:t> 3. Darcy </a:t>
            </a:r>
            <a:r>
              <a:rPr lang="en-US" sz="1800" dirty="0" err="1"/>
              <a:t>DeBord</a:t>
            </a:r>
            <a:endParaRPr sz="1800" dirty="0"/>
          </a:p>
          <a:p>
            <a:pPr marL="0" lvl="0" indent="0" algn="l" rtl="0">
              <a:lnSpc>
                <a:spcPct val="90000"/>
              </a:lnSpc>
              <a:spcBef>
                <a:spcPts val="1000"/>
              </a:spcBef>
              <a:spcAft>
                <a:spcPts val="0"/>
              </a:spcAft>
              <a:buClr>
                <a:schemeClr val="dk1"/>
              </a:buClr>
              <a:buSzPct val="100000"/>
              <a:buNone/>
            </a:pPr>
            <a:r>
              <a:rPr lang="en-US" sz="1800" dirty="0"/>
              <a:t> 4. Stephen Martinez</a:t>
            </a:r>
            <a:endParaRPr dirty="0"/>
          </a:p>
          <a:p>
            <a:pPr marL="0" lvl="0" indent="0" algn="l" rtl="0">
              <a:lnSpc>
                <a:spcPct val="90000"/>
              </a:lnSpc>
              <a:spcBef>
                <a:spcPts val="1000"/>
              </a:spcBef>
              <a:spcAft>
                <a:spcPts val="0"/>
              </a:spcAft>
              <a:buClr>
                <a:schemeClr val="dk1"/>
              </a:buClr>
              <a:buSzPct val="100000"/>
              <a:buNone/>
            </a:pPr>
            <a:endParaRPr sz="1800" dirty="0"/>
          </a:p>
          <a:p>
            <a:pPr marL="0" lvl="0" indent="0" algn="l" rtl="0">
              <a:lnSpc>
                <a:spcPct val="90000"/>
              </a:lnSpc>
              <a:spcBef>
                <a:spcPts val="1000"/>
              </a:spcBef>
              <a:spcAft>
                <a:spcPts val="0"/>
              </a:spcAft>
              <a:buClr>
                <a:schemeClr val="dk1"/>
              </a:buClr>
              <a:buSzPct val="100000"/>
              <a:buNone/>
            </a:pPr>
            <a:endParaRPr dirty="0"/>
          </a:p>
        </p:txBody>
      </p:sp>
      <p:pic>
        <p:nvPicPr>
          <p:cNvPr id="87" name="Google Shape;87;p1" descr="Mushrooms growing on a mossy log in the woods&#10;&#10;Description automatically generated"/>
          <p:cNvPicPr preferRelativeResize="0"/>
          <p:nvPr/>
        </p:nvPicPr>
        <p:blipFill rotWithShape="1">
          <a:blip r:embed="rId3">
            <a:alphaModFix/>
          </a:blip>
          <a:srcRect l="16373" r="25588" b="-1"/>
          <a:stretch/>
        </p:blipFill>
        <p:spPr>
          <a:xfrm>
            <a:off x="6229215" y="10"/>
            <a:ext cx="5962785" cy="685799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5"/>
        <p:cNvGrpSpPr/>
        <p:nvPr/>
      </p:nvGrpSpPr>
      <p:grpSpPr>
        <a:xfrm>
          <a:off x="0" y="0"/>
          <a:ext cx="0" cy="0"/>
          <a:chOff x="0" y="0"/>
          <a:chExt cx="0" cy="0"/>
        </a:xfrm>
      </p:grpSpPr>
      <p:pic>
        <p:nvPicPr>
          <p:cNvPr id="126" name="Google Shape;126;p7" descr="Mushrooms growing on a mossy log in the woods&#10;&#10;Description automatically generated"/>
          <p:cNvPicPr preferRelativeResize="0"/>
          <p:nvPr/>
        </p:nvPicPr>
        <p:blipFill rotWithShape="1">
          <a:blip r:embed="rId3">
            <a:alphaModFix amt="50000"/>
          </a:blip>
          <a:srcRect t="15730"/>
          <a:stretch/>
        </p:blipFill>
        <p:spPr>
          <a:xfrm>
            <a:off x="20" y="10"/>
            <a:ext cx="12191980" cy="6857990"/>
          </a:xfrm>
          <a:prstGeom prst="rect">
            <a:avLst/>
          </a:prstGeom>
          <a:noFill/>
          <a:ln>
            <a:noFill/>
          </a:ln>
        </p:spPr>
      </p:pic>
      <p:sp>
        <p:nvSpPr>
          <p:cNvPr id="127" name="Google Shape;127;p7"/>
          <p:cNvSpPr/>
          <p:nvPr/>
        </p:nvSpPr>
        <p:spPr>
          <a:xfrm>
            <a:off x="6096000" y="369454"/>
            <a:ext cx="5738090" cy="6003635"/>
          </a:xfrm>
          <a:prstGeom prst="roundRect">
            <a:avLst>
              <a:gd name="adj" fmla="val 16667"/>
            </a:avLst>
          </a:prstGeom>
          <a:solidFill>
            <a:srgbClr val="D9986C"/>
          </a:solidFill>
          <a:ln w="19050" cap="flat" cmpd="sng">
            <a:solidFill>
              <a:srgbClr val="082836"/>
            </a:solidFill>
            <a:prstDash val="solid"/>
            <a:miter lim="800000"/>
            <a:headEnd type="none" w="sm" len="sm"/>
            <a:tailEnd type="none" w="sm" len="sm"/>
          </a:ln>
          <a:effectLst>
            <a:outerShdw blurRad="63500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28" name="Google Shape;128;p7" descr="A close up of a mushroom&#10;&#10;Description automatically generated"/>
          <p:cNvPicPr preferRelativeResize="0"/>
          <p:nvPr/>
        </p:nvPicPr>
        <p:blipFill rotWithShape="1">
          <a:blip r:embed="rId4">
            <a:alphaModFix/>
          </a:blip>
          <a:srcRect/>
          <a:stretch/>
        </p:blipFill>
        <p:spPr>
          <a:xfrm>
            <a:off x="424414" y="1127760"/>
            <a:ext cx="5247172" cy="4287520"/>
          </a:xfrm>
          <a:prstGeom prst="rect">
            <a:avLst/>
          </a:prstGeom>
          <a:noFill/>
          <a:ln w="57150" cap="flat" cmpd="sng">
            <a:solidFill>
              <a:schemeClr val="dk1"/>
            </a:solidFill>
            <a:prstDash val="solid"/>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2"/>
        <p:cNvGrpSpPr/>
        <p:nvPr/>
      </p:nvGrpSpPr>
      <p:grpSpPr>
        <a:xfrm>
          <a:off x="0" y="0"/>
          <a:ext cx="0" cy="0"/>
          <a:chOff x="0" y="0"/>
          <a:chExt cx="0" cy="0"/>
        </a:xfrm>
      </p:grpSpPr>
      <p:pic>
        <p:nvPicPr>
          <p:cNvPr id="133" name="Google Shape;133;p8" descr="Mushrooms growing on a mossy log in the woods&#10;&#10;Description automatically generated"/>
          <p:cNvPicPr preferRelativeResize="0"/>
          <p:nvPr/>
        </p:nvPicPr>
        <p:blipFill rotWithShape="1">
          <a:blip r:embed="rId3">
            <a:alphaModFix amt="50000"/>
          </a:blip>
          <a:srcRect t="15730"/>
          <a:stretch/>
        </p:blipFill>
        <p:spPr>
          <a:xfrm>
            <a:off x="20" y="10"/>
            <a:ext cx="12191980" cy="6857990"/>
          </a:xfrm>
          <a:prstGeom prst="rect">
            <a:avLst/>
          </a:prstGeom>
          <a:noFill/>
          <a:ln>
            <a:noFill/>
          </a:ln>
        </p:spPr>
      </p:pic>
      <p:sp>
        <p:nvSpPr>
          <p:cNvPr id="134" name="Google Shape;134;p8"/>
          <p:cNvSpPr/>
          <p:nvPr/>
        </p:nvSpPr>
        <p:spPr>
          <a:xfrm>
            <a:off x="6096000" y="369454"/>
            <a:ext cx="5738090" cy="6003635"/>
          </a:xfrm>
          <a:prstGeom prst="roundRect">
            <a:avLst>
              <a:gd name="adj" fmla="val 16667"/>
            </a:avLst>
          </a:prstGeom>
          <a:solidFill>
            <a:srgbClr val="D9986C"/>
          </a:solidFill>
          <a:ln w="19050" cap="flat" cmpd="sng">
            <a:solidFill>
              <a:srgbClr val="082836"/>
            </a:solidFill>
            <a:prstDash val="solid"/>
            <a:miter lim="800000"/>
            <a:headEnd type="none" w="sm" len="sm"/>
            <a:tailEnd type="none" w="sm" len="sm"/>
          </a:ln>
          <a:effectLst>
            <a:outerShdw blurRad="63500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8"/>
        <p:cNvGrpSpPr/>
        <p:nvPr/>
      </p:nvGrpSpPr>
      <p:grpSpPr>
        <a:xfrm>
          <a:off x="0" y="0"/>
          <a:ext cx="0" cy="0"/>
          <a:chOff x="0" y="0"/>
          <a:chExt cx="0" cy="0"/>
        </a:xfrm>
      </p:grpSpPr>
      <p:pic>
        <p:nvPicPr>
          <p:cNvPr id="139" name="Google Shape;139;p9" descr="Mushrooms growing on a mossy log in the woods&#10;&#10;Description automatically generated"/>
          <p:cNvPicPr preferRelativeResize="0"/>
          <p:nvPr/>
        </p:nvPicPr>
        <p:blipFill rotWithShape="1">
          <a:blip r:embed="rId3">
            <a:alphaModFix amt="50000"/>
          </a:blip>
          <a:srcRect t="15730"/>
          <a:stretch/>
        </p:blipFill>
        <p:spPr>
          <a:xfrm>
            <a:off x="20" y="10"/>
            <a:ext cx="12191980" cy="6857990"/>
          </a:xfrm>
          <a:prstGeom prst="rect">
            <a:avLst/>
          </a:prstGeom>
          <a:noFill/>
          <a:ln>
            <a:noFill/>
          </a:ln>
        </p:spPr>
      </p:pic>
      <p:sp>
        <p:nvSpPr>
          <p:cNvPr id="140" name="Google Shape;140;p9"/>
          <p:cNvSpPr/>
          <p:nvPr/>
        </p:nvSpPr>
        <p:spPr>
          <a:xfrm>
            <a:off x="357909" y="369454"/>
            <a:ext cx="5738090" cy="6003635"/>
          </a:xfrm>
          <a:prstGeom prst="roundRect">
            <a:avLst>
              <a:gd name="adj" fmla="val 16667"/>
            </a:avLst>
          </a:prstGeom>
          <a:solidFill>
            <a:srgbClr val="D9986C"/>
          </a:solidFill>
          <a:ln w="19050" cap="flat" cmpd="sng">
            <a:solidFill>
              <a:srgbClr val="082836"/>
            </a:solidFill>
            <a:prstDash val="solid"/>
            <a:miter lim="800000"/>
            <a:headEnd type="none" w="sm" len="sm"/>
            <a:tailEnd type="none" w="sm" len="sm"/>
          </a:ln>
          <a:effectLst>
            <a:outerShdw blurRad="63500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4"/>
        <p:cNvGrpSpPr/>
        <p:nvPr/>
      </p:nvGrpSpPr>
      <p:grpSpPr>
        <a:xfrm>
          <a:off x="0" y="0"/>
          <a:ext cx="0" cy="0"/>
          <a:chOff x="0" y="0"/>
          <a:chExt cx="0" cy="0"/>
        </a:xfrm>
      </p:grpSpPr>
      <p:pic>
        <p:nvPicPr>
          <p:cNvPr id="145" name="Google Shape;145;p11" descr="Mushrooms growing on a mossy log in the woods&#10;&#10;Description automatically generated"/>
          <p:cNvPicPr preferRelativeResize="0"/>
          <p:nvPr/>
        </p:nvPicPr>
        <p:blipFill rotWithShape="1">
          <a:blip r:embed="rId3">
            <a:alphaModFix amt="50000"/>
          </a:blip>
          <a:srcRect t="15730"/>
          <a:stretch/>
        </p:blipFill>
        <p:spPr>
          <a:xfrm>
            <a:off x="20" y="10"/>
            <a:ext cx="12191980" cy="6857990"/>
          </a:xfrm>
          <a:prstGeom prst="rect">
            <a:avLst/>
          </a:prstGeom>
          <a:noFill/>
          <a:ln>
            <a:noFill/>
          </a:ln>
        </p:spPr>
      </p:pic>
      <p:sp>
        <p:nvSpPr>
          <p:cNvPr id="146" name="Google Shape;146;p11"/>
          <p:cNvSpPr/>
          <p:nvPr/>
        </p:nvSpPr>
        <p:spPr>
          <a:xfrm>
            <a:off x="357909" y="369454"/>
            <a:ext cx="5738090" cy="6003635"/>
          </a:xfrm>
          <a:prstGeom prst="roundRect">
            <a:avLst>
              <a:gd name="adj" fmla="val 16667"/>
            </a:avLst>
          </a:prstGeom>
          <a:solidFill>
            <a:srgbClr val="D9986C"/>
          </a:solidFill>
          <a:ln w="19050" cap="flat" cmpd="sng">
            <a:solidFill>
              <a:srgbClr val="082836"/>
            </a:solidFill>
            <a:prstDash val="solid"/>
            <a:miter lim="800000"/>
            <a:headEnd type="none" w="sm" len="sm"/>
            <a:tailEnd type="none" w="sm" len="sm"/>
          </a:ln>
          <a:effectLst>
            <a:outerShdw blurRad="63500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47" name="Google Shape;147;p11"/>
          <p:cNvSpPr txBox="1">
            <a:spLocks noGrp="1"/>
          </p:cNvSpPr>
          <p:nvPr>
            <p:ph type="body" idx="1"/>
          </p:nvPr>
        </p:nvSpPr>
        <p:spPr>
          <a:xfrm>
            <a:off x="205900" y="661100"/>
            <a:ext cx="5377800" cy="60555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148" name="Google Shape;148;p11"/>
          <p:cNvPicPr preferRelativeResize="0"/>
          <p:nvPr/>
        </p:nvPicPr>
        <p:blipFill rotWithShape="1">
          <a:blip r:embed="rId4">
            <a:alphaModFix/>
          </a:blip>
          <a:srcRect t="18540" b="18990"/>
          <a:stretch/>
        </p:blipFill>
        <p:spPr>
          <a:xfrm>
            <a:off x="6460825" y="1258625"/>
            <a:ext cx="5539702" cy="4093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2"/>
        <p:cNvGrpSpPr/>
        <p:nvPr/>
      </p:nvGrpSpPr>
      <p:grpSpPr>
        <a:xfrm>
          <a:off x="0" y="0"/>
          <a:ext cx="0" cy="0"/>
          <a:chOff x="0" y="0"/>
          <a:chExt cx="0" cy="0"/>
        </a:xfrm>
      </p:grpSpPr>
      <p:pic>
        <p:nvPicPr>
          <p:cNvPr id="153" name="Google Shape;153;p12" descr="Mushrooms growing on a mossy log in the woods&#10;&#10;Description automatically generated"/>
          <p:cNvPicPr preferRelativeResize="0"/>
          <p:nvPr/>
        </p:nvPicPr>
        <p:blipFill rotWithShape="1">
          <a:blip r:embed="rId3">
            <a:alphaModFix amt="50000"/>
          </a:blip>
          <a:srcRect t="15730"/>
          <a:stretch/>
        </p:blipFill>
        <p:spPr>
          <a:xfrm>
            <a:off x="20" y="10"/>
            <a:ext cx="12191980" cy="6857990"/>
          </a:xfrm>
          <a:prstGeom prst="rect">
            <a:avLst/>
          </a:prstGeom>
          <a:noFill/>
          <a:ln>
            <a:noFill/>
          </a:ln>
        </p:spPr>
      </p:pic>
      <p:sp>
        <p:nvSpPr>
          <p:cNvPr id="154" name="Google Shape;154;p12"/>
          <p:cNvSpPr/>
          <p:nvPr/>
        </p:nvSpPr>
        <p:spPr>
          <a:xfrm>
            <a:off x="357909" y="369454"/>
            <a:ext cx="11476180" cy="6003635"/>
          </a:xfrm>
          <a:prstGeom prst="roundRect">
            <a:avLst>
              <a:gd name="adj" fmla="val 16667"/>
            </a:avLst>
          </a:prstGeom>
          <a:solidFill>
            <a:srgbClr val="D9986C"/>
          </a:solidFill>
          <a:ln w="19050" cap="flat" cmpd="sng">
            <a:solidFill>
              <a:srgbClr val="082836"/>
            </a:solidFill>
            <a:prstDash val="solid"/>
            <a:miter lim="800000"/>
            <a:headEnd type="none" w="sm" len="sm"/>
            <a:tailEnd type="none" w="sm" len="sm"/>
          </a:ln>
          <a:effectLst>
            <a:outerShdw blurRad="63500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8"/>
        <p:cNvGrpSpPr/>
        <p:nvPr/>
      </p:nvGrpSpPr>
      <p:grpSpPr>
        <a:xfrm>
          <a:off x="0" y="0"/>
          <a:ext cx="0" cy="0"/>
          <a:chOff x="0" y="0"/>
          <a:chExt cx="0" cy="0"/>
        </a:xfrm>
      </p:grpSpPr>
      <p:pic>
        <p:nvPicPr>
          <p:cNvPr id="159" name="Google Shape;159;p13" descr="Mushrooms growing on a mossy log in the woods&#10;&#10;Description automatically generated"/>
          <p:cNvPicPr preferRelativeResize="0"/>
          <p:nvPr/>
        </p:nvPicPr>
        <p:blipFill rotWithShape="1">
          <a:blip r:embed="rId3">
            <a:alphaModFix amt="50000"/>
          </a:blip>
          <a:srcRect t="15730"/>
          <a:stretch/>
        </p:blipFill>
        <p:spPr>
          <a:xfrm>
            <a:off x="20" y="10"/>
            <a:ext cx="12191980" cy="6857990"/>
          </a:xfrm>
          <a:prstGeom prst="rect">
            <a:avLst/>
          </a:prstGeom>
          <a:noFill/>
          <a:ln>
            <a:noFill/>
          </a:ln>
        </p:spPr>
      </p:pic>
      <p:sp>
        <p:nvSpPr>
          <p:cNvPr id="160" name="Google Shape;160;p13"/>
          <p:cNvSpPr/>
          <p:nvPr/>
        </p:nvSpPr>
        <p:spPr>
          <a:xfrm>
            <a:off x="357909" y="369454"/>
            <a:ext cx="11476180" cy="6003635"/>
          </a:xfrm>
          <a:prstGeom prst="roundRect">
            <a:avLst>
              <a:gd name="adj" fmla="val 16667"/>
            </a:avLst>
          </a:prstGeom>
          <a:solidFill>
            <a:srgbClr val="D9986C"/>
          </a:solidFill>
          <a:ln w="19050" cap="flat" cmpd="sng">
            <a:solidFill>
              <a:srgbClr val="082836"/>
            </a:solidFill>
            <a:prstDash val="solid"/>
            <a:miter lim="800000"/>
            <a:headEnd type="none" w="sm" len="sm"/>
            <a:tailEnd type="none" w="sm" len="sm"/>
          </a:ln>
          <a:effectLst>
            <a:outerShdw blurRad="63500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4"/>
        <p:cNvGrpSpPr/>
        <p:nvPr/>
      </p:nvGrpSpPr>
      <p:grpSpPr>
        <a:xfrm>
          <a:off x="0" y="0"/>
          <a:ext cx="0" cy="0"/>
          <a:chOff x="0" y="0"/>
          <a:chExt cx="0" cy="0"/>
        </a:xfrm>
      </p:grpSpPr>
      <p:pic>
        <p:nvPicPr>
          <p:cNvPr id="165" name="Google Shape;165;p14" descr="Mushrooms growing on a mossy log in the woods&#10;&#10;Description automatically generated"/>
          <p:cNvPicPr preferRelativeResize="0"/>
          <p:nvPr/>
        </p:nvPicPr>
        <p:blipFill rotWithShape="1">
          <a:blip r:embed="rId3">
            <a:alphaModFix amt="50000"/>
          </a:blip>
          <a:srcRect t="15730"/>
          <a:stretch/>
        </p:blipFill>
        <p:spPr>
          <a:xfrm>
            <a:off x="20" y="10"/>
            <a:ext cx="12191980" cy="6857990"/>
          </a:xfrm>
          <a:prstGeom prst="rect">
            <a:avLst/>
          </a:prstGeom>
          <a:noFill/>
          <a:ln>
            <a:noFill/>
          </a:ln>
        </p:spPr>
      </p:pic>
      <p:sp>
        <p:nvSpPr>
          <p:cNvPr id="166" name="Google Shape;166;p14"/>
          <p:cNvSpPr/>
          <p:nvPr/>
        </p:nvSpPr>
        <p:spPr>
          <a:xfrm>
            <a:off x="357909" y="201351"/>
            <a:ext cx="11476180" cy="1666240"/>
          </a:xfrm>
          <a:prstGeom prst="roundRect">
            <a:avLst>
              <a:gd name="adj" fmla="val 16667"/>
            </a:avLst>
          </a:prstGeom>
          <a:solidFill>
            <a:srgbClr val="D9986C"/>
          </a:solidFill>
          <a:ln w="19050" cap="flat" cmpd="sng">
            <a:solidFill>
              <a:srgbClr val="082836"/>
            </a:solidFill>
            <a:prstDash val="solid"/>
            <a:miter lim="800000"/>
            <a:headEnd type="none" w="sm" len="sm"/>
            <a:tailEnd type="none" w="sm" len="sm"/>
          </a:ln>
          <a:effectLst>
            <a:outerShdw blurRad="63500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0" i="0" u="none" strike="noStrike" cap="none">
                <a:solidFill>
                  <a:srgbClr val="2B2B2B"/>
                </a:solidFill>
                <a:latin typeface="Arial"/>
                <a:ea typeface="Arial"/>
                <a:cs typeface="Arial"/>
                <a:sym typeface="Arial"/>
              </a:rPr>
              <a:t>An executive summary or overview of the project and project goals. (5 points)</a:t>
            </a:r>
            <a:endParaRPr sz="2000" b="0" i="0" u="none" strike="noStrike" cap="none">
              <a:solidFill>
                <a:schemeClr val="lt1"/>
              </a:solidFill>
              <a:latin typeface="Arial"/>
              <a:ea typeface="Arial"/>
              <a:cs typeface="Arial"/>
              <a:sym typeface="Arial"/>
            </a:endParaRPr>
          </a:p>
        </p:txBody>
      </p:sp>
      <p:sp>
        <p:nvSpPr>
          <p:cNvPr id="167" name="Google Shape;167;p14"/>
          <p:cNvSpPr txBox="1">
            <a:spLocks noGrp="1"/>
          </p:cNvSpPr>
          <p:nvPr>
            <p:ph type="body" idx="1"/>
          </p:nvPr>
        </p:nvSpPr>
        <p:spPr>
          <a:xfrm>
            <a:off x="353291" y="2091170"/>
            <a:ext cx="11485418" cy="4466793"/>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a:t>Objectives:</a:t>
            </a:r>
            <a:endParaRPr/>
          </a:p>
          <a:p>
            <a:pPr marL="457200" lvl="0" indent="-298450" algn="l" rtl="0">
              <a:lnSpc>
                <a:spcPct val="115000"/>
              </a:lnSpc>
              <a:spcBef>
                <a:spcPts val="1200"/>
              </a:spcBef>
              <a:spcAft>
                <a:spcPts val="0"/>
              </a:spcAft>
              <a:buSzPts val="1100"/>
              <a:buChar char="●"/>
            </a:pPr>
            <a:r>
              <a:rPr lang="en-US"/>
              <a:t>Evaluate performance of multiple ML models (Random Forest, Logistic Regression, KNN, SVC) for classifying mushrooms as edible or poisonous</a:t>
            </a:r>
            <a:endParaRPr/>
          </a:p>
          <a:p>
            <a:pPr marL="0" lvl="0" indent="0" algn="l" rtl="0">
              <a:lnSpc>
                <a:spcPct val="115000"/>
              </a:lnSpc>
              <a:spcBef>
                <a:spcPts val="1200"/>
              </a:spcBef>
              <a:spcAft>
                <a:spcPts val="0"/>
              </a:spcAft>
              <a:buClr>
                <a:schemeClr val="dk1"/>
              </a:buClr>
              <a:buSzPts val="1100"/>
              <a:buFont typeface="Arial"/>
              <a:buNone/>
            </a:pPr>
            <a:r>
              <a:rPr lang="en-US"/>
              <a:t>Findings:</a:t>
            </a:r>
            <a:endParaRPr/>
          </a:p>
          <a:p>
            <a:pPr marL="457200" lvl="0" indent="-298450" algn="l" rtl="0">
              <a:lnSpc>
                <a:spcPct val="115000"/>
              </a:lnSpc>
              <a:spcBef>
                <a:spcPts val="1200"/>
              </a:spcBef>
              <a:spcAft>
                <a:spcPts val="0"/>
              </a:spcAft>
              <a:buSzPts val="1100"/>
              <a:buChar char="●"/>
            </a:pPr>
            <a:r>
              <a:rPr lang="en-US"/>
              <a:t>Random Forest model outperformed other models in accuracy, precision, recall, and F1 score</a:t>
            </a:r>
            <a:endParaRPr/>
          </a:p>
          <a:p>
            <a:pPr marL="228600" lvl="0" indent="-50800" algn="l" rtl="0">
              <a:lnSpc>
                <a:spcPct val="90000"/>
              </a:lnSpc>
              <a:spcBef>
                <a:spcPts val="1200"/>
              </a:spcBef>
              <a:spcAft>
                <a:spcPts val="0"/>
              </a:spcAft>
              <a:buClr>
                <a:schemeClr val="dk1"/>
              </a:buClr>
              <a:buSzPts val="2800"/>
              <a:buNone/>
            </a:pPr>
            <a:endParaRPr/>
          </a:p>
        </p:txBody>
      </p:sp>
      <p:sp>
        <p:nvSpPr>
          <p:cNvPr id="168" name="Google Shape;168;p14"/>
          <p:cNvSpPr txBox="1"/>
          <p:nvPr/>
        </p:nvSpPr>
        <p:spPr>
          <a:xfrm>
            <a:off x="328600" y="1578775"/>
            <a:ext cx="11887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endParaRPr>
          </a:p>
        </p:txBody>
      </p:sp>
      <p:sp>
        <p:nvSpPr>
          <p:cNvPr id="169" name="Google Shape;169;p14"/>
          <p:cNvSpPr txBox="1"/>
          <p:nvPr/>
        </p:nvSpPr>
        <p:spPr>
          <a:xfrm>
            <a:off x="650075" y="2864650"/>
            <a:ext cx="6272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3"/>
        <p:cNvGrpSpPr/>
        <p:nvPr/>
      </p:nvGrpSpPr>
      <p:grpSpPr>
        <a:xfrm>
          <a:off x="0" y="0"/>
          <a:ext cx="0" cy="0"/>
          <a:chOff x="0" y="0"/>
          <a:chExt cx="0" cy="0"/>
        </a:xfrm>
      </p:grpSpPr>
      <p:pic>
        <p:nvPicPr>
          <p:cNvPr id="174" name="Google Shape;174;p15" descr="Mushrooms growing on a mossy log in the woods&#10;&#10;Description automatically generated"/>
          <p:cNvPicPr preferRelativeResize="0"/>
          <p:nvPr/>
        </p:nvPicPr>
        <p:blipFill rotWithShape="1">
          <a:blip r:embed="rId3">
            <a:alphaModFix amt="50000"/>
          </a:blip>
          <a:srcRect t="15730"/>
          <a:stretch/>
        </p:blipFill>
        <p:spPr>
          <a:xfrm>
            <a:off x="20" y="10"/>
            <a:ext cx="12191980" cy="6857990"/>
          </a:xfrm>
          <a:prstGeom prst="rect">
            <a:avLst/>
          </a:prstGeom>
          <a:noFill/>
          <a:ln>
            <a:noFill/>
          </a:ln>
        </p:spPr>
      </p:pic>
      <p:sp>
        <p:nvSpPr>
          <p:cNvPr id="175" name="Google Shape;175;p15"/>
          <p:cNvSpPr/>
          <p:nvPr/>
        </p:nvSpPr>
        <p:spPr>
          <a:xfrm>
            <a:off x="357909" y="201351"/>
            <a:ext cx="11476200" cy="1666200"/>
          </a:xfrm>
          <a:prstGeom prst="roundRect">
            <a:avLst>
              <a:gd name="adj" fmla="val 16667"/>
            </a:avLst>
          </a:prstGeom>
          <a:solidFill>
            <a:srgbClr val="D9986C"/>
          </a:solidFill>
          <a:ln w="19050" cap="flat" cmpd="sng">
            <a:solidFill>
              <a:srgbClr val="082836"/>
            </a:solidFill>
            <a:prstDash val="solid"/>
            <a:miter lim="800000"/>
            <a:headEnd type="none" w="sm" len="sm"/>
            <a:tailEnd type="none" w="sm" len="sm"/>
          </a:ln>
          <a:effectLst>
            <a:outerShdw blurRad="63500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rgbClr val="2B2B2B"/>
              </a:solidFill>
              <a:latin typeface="Arial"/>
              <a:ea typeface="Arial"/>
              <a:cs typeface="Arial"/>
              <a:sym typeface="Arial"/>
            </a:endParaRPr>
          </a:p>
          <a:p>
            <a:pPr marL="0" marR="0" lvl="0" indent="0" algn="ctr" rtl="0">
              <a:spcBef>
                <a:spcPts val="0"/>
              </a:spcBef>
              <a:spcAft>
                <a:spcPts val="0"/>
              </a:spcAft>
              <a:buNone/>
            </a:pPr>
            <a:r>
              <a:rPr lang="en-US" sz="2000">
                <a:solidFill>
                  <a:srgbClr val="2B2B2B"/>
                </a:solidFill>
              </a:rPr>
              <a:t>DATA COLLECTION, CLEAN UP, &amp; EXPLORATION</a:t>
            </a:r>
            <a:endParaRPr sz="2000">
              <a:solidFill>
                <a:srgbClr val="2B2B2B"/>
              </a:solidFill>
            </a:endParaRPr>
          </a:p>
        </p:txBody>
      </p:sp>
      <p:sp>
        <p:nvSpPr>
          <p:cNvPr id="176" name="Google Shape;176;p15"/>
          <p:cNvSpPr txBox="1">
            <a:spLocks noGrp="1"/>
          </p:cNvSpPr>
          <p:nvPr>
            <p:ph type="body" idx="1"/>
          </p:nvPr>
        </p:nvSpPr>
        <p:spPr>
          <a:xfrm>
            <a:off x="353291" y="2091170"/>
            <a:ext cx="11485418" cy="4466793"/>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0"/>
              </a:spcBef>
              <a:spcAft>
                <a:spcPts val="0"/>
              </a:spcAft>
              <a:buSzPts val="1800"/>
              <a:buChar char="★"/>
            </a:pPr>
            <a:r>
              <a:rPr lang="en-US"/>
              <a:t>We sources two datasets from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0"/>
        <p:cNvGrpSpPr/>
        <p:nvPr/>
      </p:nvGrpSpPr>
      <p:grpSpPr>
        <a:xfrm>
          <a:off x="0" y="0"/>
          <a:ext cx="0" cy="0"/>
          <a:chOff x="0" y="0"/>
          <a:chExt cx="0" cy="0"/>
        </a:xfrm>
      </p:grpSpPr>
      <p:pic>
        <p:nvPicPr>
          <p:cNvPr id="181" name="Google Shape;181;p16" descr="Mushrooms growing on a mossy log in the woods&#10;&#10;Description automatically generated"/>
          <p:cNvPicPr preferRelativeResize="0"/>
          <p:nvPr/>
        </p:nvPicPr>
        <p:blipFill rotWithShape="1">
          <a:blip r:embed="rId3">
            <a:alphaModFix amt="50000"/>
          </a:blip>
          <a:srcRect t="15730"/>
          <a:stretch/>
        </p:blipFill>
        <p:spPr>
          <a:xfrm>
            <a:off x="20" y="10"/>
            <a:ext cx="12191980" cy="6857990"/>
          </a:xfrm>
          <a:prstGeom prst="rect">
            <a:avLst/>
          </a:prstGeom>
          <a:noFill/>
          <a:ln>
            <a:noFill/>
          </a:ln>
        </p:spPr>
      </p:pic>
      <p:sp>
        <p:nvSpPr>
          <p:cNvPr id="182" name="Google Shape;182;p16"/>
          <p:cNvSpPr/>
          <p:nvPr/>
        </p:nvSpPr>
        <p:spPr>
          <a:xfrm>
            <a:off x="357909" y="201351"/>
            <a:ext cx="11476180" cy="1666240"/>
          </a:xfrm>
          <a:prstGeom prst="roundRect">
            <a:avLst>
              <a:gd name="adj" fmla="val 16667"/>
            </a:avLst>
          </a:prstGeom>
          <a:solidFill>
            <a:srgbClr val="D9986C"/>
          </a:solidFill>
          <a:ln w="19050" cap="flat" cmpd="sng">
            <a:solidFill>
              <a:srgbClr val="082836"/>
            </a:solidFill>
            <a:prstDash val="solid"/>
            <a:miter lim="800000"/>
            <a:headEnd type="none" w="sm" len="sm"/>
            <a:tailEnd type="none" w="sm" len="sm"/>
          </a:ln>
          <a:effectLst>
            <a:outerShdw blurRad="63500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0" i="0" u="none" strike="noStrike" cap="none">
                <a:solidFill>
                  <a:srgbClr val="2B2B2B"/>
                </a:solidFill>
                <a:latin typeface="Arial"/>
                <a:ea typeface="Arial"/>
                <a:cs typeface="Arial"/>
                <a:sym typeface="Arial"/>
              </a:rPr>
              <a:t>The approach that your group took in achieving the project goals. (5 points)</a:t>
            </a:r>
            <a:endParaRPr sz="2000" b="0" i="0" u="none" strike="noStrike" cap="none">
              <a:solidFill>
                <a:schemeClr val="lt1"/>
              </a:solidFill>
              <a:latin typeface="Arial"/>
              <a:ea typeface="Arial"/>
              <a:cs typeface="Arial"/>
              <a:sym typeface="Arial"/>
            </a:endParaRPr>
          </a:p>
        </p:txBody>
      </p:sp>
      <p:sp>
        <p:nvSpPr>
          <p:cNvPr id="183" name="Google Shape;183;p16"/>
          <p:cNvSpPr txBox="1">
            <a:spLocks noGrp="1"/>
          </p:cNvSpPr>
          <p:nvPr>
            <p:ph type="body" idx="1"/>
          </p:nvPr>
        </p:nvSpPr>
        <p:spPr>
          <a:xfrm>
            <a:off x="353291" y="2091170"/>
            <a:ext cx="11485418" cy="4466793"/>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0"/>
              </a:spcBef>
              <a:spcAft>
                <a:spcPts val="0"/>
              </a:spcAft>
              <a:buSzPts val="1800"/>
              <a:buChar char="●"/>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7"/>
        <p:cNvGrpSpPr/>
        <p:nvPr/>
      </p:nvGrpSpPr>
      <p:grpSpPr>
        <a:xfrm>
          <a:off x="0" y="0"/>
          <a:ext cx="0" cy="0"/>
          <a:chOff x="0" y="0"/>
          <a:chExt cx="0" cy="0"/>
        </a:xfrm>
      </p:grpSpPr>
      <p:pic>
        <p:nvPicPr>
          <p:cNvPr id="188" name="Google Shape;188;p17" descr="Mushrooms growing on a mossy log in the woods&#10;&#10;Description automatically generated"/>
          <p:cNvPicPr preferRelativeResize="0"/>
          <p:nvPr/>
        </p:nvPicPr>
        <p:blipFill rotWithShape="1">
          <a:blip r:embed="rId3">
            <a:alphaModFix amt="50000"/>
          </a:blip>
          <a:srcRect t="15730"/>
          <a:stretch/>
        </p:blipFill>
        <p:spPr>
          <a:xfrm>
            <a:off x="20" y="10"/>
            <a:ext cx="12191980" cy="6857990"/>
          </a:xfrm>
          <a:prstGeom prst="rect">
            <a:avLst/>
          </a:prstGeom>
          <a:noFill/>
          <a:ln>
            <a:noFill/>
          </a:ln>
        </p:spPr>
      </p:pic>
      <p:sp>
        <p:nvSpPr>
          <p:cNvPr id="189" name="Google Shape;189;p17"/>
          <p:cNvSpPr/>
          <p:nvPr/>
        </p:nvSpPr>
        <p:spPr>
          <a:xfrm>
            <a:off x="357909" y="201351"/>
            <a:ext cx="11476180" cy="1666240"/>
          </a:xfrm>
          <a:prstGeom prst="roundRect">
            <a:avLst>
              <a:gd name="adj" fmla="val 16667"/>
            </a:avLst>
          </a:prstGeom>
          <a:solidFill>
            <a:srgbClr val="D9986C"/>
          </a:solidFill>
          <a:ln w="19050" cap="flat" cmpd="sng">
            <a:solidFill>
              <a:srgbClr val="082836"/>
            </a:solidFill>
            <a:prstDash val="solid"/>
            <a:miter lim="800000"/>
            <a:headEnd type="none" w="sm" len="sm"/>
            <a:tailEnd type="none" w="sm" len="sm"/>
          </a:ln>
          <a:effectLst>
            <a:outerShdw blurRad="63500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rgbClr val="2B2B2B"/>
                </a:solidFill>
                <a:latin typeface="Arial"/>
                <a:ea typeface="Arial"/>
                <a:cs typeface="Arial"/>
                <a:sym typeface="Arial"/>
              </a:rPr>
              <a:t>Any additional questions that surfaced, what your group might research next if more time was available, or share a plan for future development. (3 points)</a:t>
            </a:r>
            <a:endParaRPr sz="1600" b="0" i="0" u="none" strike="noStrike" cap="none">
              <a:solidFill>
                <a:schemeClr val="lt1"/>
              </a:solidFill>
              <a:latin typeface="Arial"/>
              <a:ea typeface="Arial"/>
              <a:cs typeface="Arial"/>
              <a:sym typeface="Arial"/>
            </a:endParaRPr>
          </a:p>
        </p:txBody>
      </p:sp>
      <p:sp>
        <p:nvSpPr>
          <p:cNvPr id="190" name="Google Shape;190;p17"/>
          <p:cNvSpPr txBox="1">
            <a:spLocks noGrp="1"/>
          </p:cNvSpPr>
          <p:nvPr>
            <p:ph type="body" idx="1"/>
          </p:nvPr>
        </p:nvSpPr>
        <p:spPr>
          <a:xfrm>
            <a:off x="353291" y="2091170"/>
            <a:ext cx="11485418" cy="4466793"/>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5" name="Google Shape;85;p1"/>
          <p:cNvSpPr txBox="1">
            <a:spLocks noGrp="1"/>
          </p:cNvSpPr>
          <p:nvPr>
            <p:ph type="ctrTitle"/>
          </p:nvPr>
        </p:nvSpPr>
        <p:spPr>
          <a:xfrm>
            <a:off x="259773" y="72736"/>
            <a:ext cx="5455226" cy="6442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Play"/>
              <a:buNone/>
            </a:pPr>
            <a:r>
              <a:rPr lang="en-US" sz="2800" b="1" dirty="0">
                <a:latin typeface="+mj-lt"/>
              </a:rPr>
              <a:t>Executive Summary</a:t>
            </a:r>
            <a:endParaRPr sz="2800" dirty="0">
              <a:latin typeface="+mj-lt"/>
            </a:endParaRPr>
          </a:p>
        </p:txBody>
      </p:sp>
      <p:sp>
        <p:nvSpPr>
          <p:cNvPr id="86" name="Google Shape;86;p1"/>
          <p:cNvSpPr txBox="1">
            <a:spLocks noGrp="1"/>
          </p:cNvSpPr>
          <p:nvPr>
            <p:ph type="subTitle" idx="1"/>
          </p:nvPr>
        </p:nvSpPr>
        <p:spPr>
          <a:xfrm>
            <a:off x="145472" y="1153391"/>
            <a:ext cx="5569527" cy="5523242"/>
          </a:xfrm>
          <a:prstGeom prst="rect">
            <a:avLst/>
          </a:prstGeom>
          <a:noFill/>
          <a:ln>
            <a:noFill/>
          </a:ln>
        </p:spPr>
        <p:txBody>
          <a:bodyPr spcFirstLastPara="1" wrap="square" lIns="91425" tIns="45700" rIns="91425" bIns="45700" anchor="t" anchorCtr="0">
            <a:normAutofit/>
          </a:bodyPr>
          <a:lstStyle/>
          <a:p>
            <a:pPr marL="0" marR="0">
              <a:lnSpc>
                <a:spcPct val="115000"/>
              </a:lnSpc>
              <a:spcBef>
                <a:spcPts val="0"/>
              </a:spcBef>
              <a:spcAft>
                <a:spcPts val="800"/>
              </a:spcAft>
            </a:pPr>
            <a:r>
              <a:rPr lang="en-US" sz="1800" kern="100" dirty="0">
                <a:solidFill>
                  <a:schemeClr val="accent2">
                    <a:lumMod val="75000"/>
                  </a:schemeClr>
                </a:solidFill>
                <a:effectLst/>
                <a:latin typeface="+mj-lt"/>
                <a:ea typeface="Aptos" panose="020B0004020202020204" pitchFamily="34" charset="0"/>
                <a:cs typeface="Times New Roman" panose="02020603050405020304" pitchFamily="18" charset="0"/>
              </a:rPr>
              <a:t>Objectives:</a:t>
            </a:r>
          </a:p>
          <a:p>
            <a:pPr marL="342900" marR="0" lvl="0" indent="-342900" algn="just">
              <a:lnSpc>
                <a:spcPct val="115000"/>
              </a:lnSpc>
              <a:spcBef>
                <a:spcPts val="0"/>
              </a:spcBef>
              <a:spcAft>
                <a:spcPts val="800"/>
              </a:spcAft>
              <a:buSzPts val="1000"/>
              <a:buFont typeface="Symbol" panose="05050102010706020507" pitchFamily="18" charset="2"/>
              <a:buChar char=""/>
              <a:tabLst>
                <a:tab pos="457200" algn="l"/>
              </a:tabLst>
            </a:pPr>
            <a:r>
              <a:rPr lang="en-US" sz="1800" kern="100" dirty="0">
                <a:effectLst/>
                <a:latin typeface="+mj-lt"/>
                <a:ea typeface="Aptos" panose="020B0004020202020204" pitchFamily="34" charset="0"/>
                <a:cs typeface="Times New Roman" panose="02020603050405020304" pitchFamily="18" charset="0"/>
              </a:rPr>
              <a:t>Evaluate performance of multiple ML models (Random Forest, Logistic Regression, KNN, SVC) for classifying mushrooms as edible or poisonous</a:t>
            </a:r>
          </a:p>
          <a:p>
            <a:pPr marL="0" marR="0" lvl="0" indent="0" algn="just">
              <a:lnSpc>
                <a:spcPct val="115000"/>
              </a:lnSpc>
              <a:spcBef>
                <a:spcPts val="0"/>
              </a:spcBef>
              <a:spcAft>
                <a:spcPts val="800"/>
              </a:spcAft>
              <a:buSzPts val="1000"/>
              <a:tabLst>
                <a:tab pos="457200" algn="l"/>
              </a:tabLst>
            </a:pPr>
            <a:endParaRPr lang="en-US" sz="1800" kern="100" dirty="0">
              <a:effectLst/>
              <a:latin typeface="+mj-lt"/>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solidFill>
                  <a:schemeClr val="accent2">
                    <a:lumMod val="75000"/>
                  </a:schemeClr>
                </a:solidFill>
                <a:effectLst/>
                <a:latin typeface="+mj-lt"/>
                <a:ea typeface="Aptos" panose="020B0004020202020204" pitchFamily="34" charset="0"/>
                <a:cs typeface="Times New Roman" panose="02020603050405020304" pitchFamily="18" charset="0"/>
              </a:rPr>
              <a:t>Findings:</a:t>
            </a:r>
          </a:p>
          <a:p>
            <a:pPr marL="342900" marR="0" lvl="0" indent="-342900" algn="just">
              <a:lnSpc>
                <a:spcPct val="115000"/>
              </a:lnSpc>
              <a:spcBef>
                <a:spcPts val="0"/>
              </a:spcBef>
              <a:spcAft>
                <a:spcPts val="800"/>
              </a:spcAft>
              <a:buSzPts val="1000"/>
              <a:buFont typeface="Symbol" panose="05050102010706020507" pitchFamily="18" charset="2"/>
              <a:buChar char=""/>
              <a:tabLst>
                <a:tab pos="457200" algn="l"/>
              </a:tabLst>
            </a:pPr>
            <a:r>
              <a:rPr lang="en-US" sz="1800" kern="100" dirty="0">
                <a:effectLst/>
                <a:latin typeface="+mj-lt"/>
                <a:ea typeface="Aptos" panose="020B0004020202020204" pitchFamily="34" charset="0"/>
                <a:cs typeface="Times New Roman" panose="02020603050405020304" pitchFamily="18" charset="0"/>
              </a:rPr>
              <a:t>Random Forest model outperformed other models in accuracy, precision, recall, and F1 score</a:t>
            </a:r>
          </a:p>
          <a:p>
            <a:pPr marL="0" lvl="0" indent="0" algn="l" rtl="0">
              <a:lnSpc>
                <a:spcPct val="90000"/>
              </a:lnSpc>
              <a:spcBef>
                <a:spcPts val="1000"/>
              </a:spcBef>
              <a:spcAft>
                <a:spcPts val="0"/>
              </a:spcAft>
              <a:buClr>
                <a:schemeClr val="dk1"/>
              </a:buClr>
              <a:buSzPct val="100000"/>
              <a:buNone/>
            </a:pPr>
            <a:endParaRPr sz="1800" dirty="0"/>
          </a:p>
          <a:p>
            <a:pPr marL="0" lvl="0" indent="0" algn="l" rtl="0">
              <a:lnSpc>
                <a:spcPct val="90000"/>
              </a:lnSpc>
              <a:spcBef>
                <a:spcPts val="1000"/>
              </a:spcBef>
              <a:spcAft>
                <a:spcPts val="0"/>
              </a:spcAft>
              <a:buClr>
                <a:schemeClr val="dk1"/>
              </a:buClr>
              <a:buSzPct val="100000"/>
              <a:buNone/>
            </a:pPr>
            <a:endParaRPr dirty="0"/>
          </a:p>
        </p:txBody>
      </p:sp>
      <p:pic>
        <p:nvPicPr>
          <p:cNvPr id="2" name="Google Shape;92;p2" descr="Mushrooms growing on a mossy log in the woods&#10;&#10;Description automatically generated">
            <a:extLst>
              <a:ext uri="{FF2B5EF4-FFF2-40B4-BE49-F238E27FC236}">
                <a16:creationId xmlns:a16="http://schemas.microsoft.com/office/drawing/2014/main" id="{EBEFE7A1-6D06-C8E5-9B43-1DD7298596D9}"/>
              </a:ext>
            </a:extLst>
          </p:cNvPr>
          <p:cNvPicPr preferRelativeResize="0"/>
          <p:nvPr/>
        </p:nvPicPr>
        <p:blipFill rotWithShape="1">
          <a:blip r:embed="rId3">
            <a:alphaModFix amt="50000"/>
          </a:blip>
          <a:srcRect t="15730"/>
          <a:stretch/>
        </p:blipFill>
        <p:spPr>
          <a:xfrm>
            <a:off x="7637318" y="10"/>
            <a:ext cx="4554682" cy="6857990"/>
          </a:xfrm>
          <a:prstGeom prst="rect">
            <a:avLst/>
          </a:prstGeom>
          <a:noFill/>
          <a:ln>
            <a:noFill/>
          </a:ln>
        </p:spPr>
      </p:pic>
    </p:spTree>
    <p:extLst>
      <p:ext uri="{BB962C8B-B14F-4D97-AF65-F5344CB8AC3E}">
        <p14:creationId xmlns:p14="http://schemas.microsoft.com/office/powerpoint/2010/main" val="41378886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4"/>
        <p:cNvGrpSpPr/>
        <p:nvPr/>
      </p:nvGrpSpPr>
      <p:grpSpPr>
        <a:xfrm>
          <a:off x="0" y="0"/>
          <a:ext cx="0" cy="0"/>
          <a:chOff x="0" y="0"/>
          <a:chExt cx="0" cy="0"/>
        </a:xfrm>
      </p:grpSpPr>
      <p:pic>
        <p:nvPicPr>
          <p:cNvPr id="195" name="Google Shape;195;p18" descr="Mushrooms growing on a mossy log in the woods&#10;&#10;Description automatically generated"/>
          <p:cNvPicPr preferRelativeResize="0"/>
          <p:nvPr/>
        </p:nvPicPr>
        <p:blipFill rotWithShape="1">
          <a:blip r:embed="rId3">
            <a:alphaModFix amt="50000"/>
          </a:blip>
          <a:srcRect t="15730"/>
          <a:stretch/>
        </p:blipFill>
        <p:spPr>
          <a:xfrm>
            <a:off x="20" y="10"/>
            <a:ext cx="12191980" cy="6857990"/>
          </a:xfrm>
          <a:prstGeom prst="rect">
            <a:avLst/>
          </a:prstGeom>
          <a:noFill/>
          <a:ln>
            <a:noFill/>
          </a:ln>
        </p:spPr>
      </p:pic>
      <p:sp>
        <p:nvSpPr>
          <p:cNvPr id="196" name="Google Shape;196;p18"/>
          <p:cNvSpPr/>
          <p:nvPr/>
        </p:nvSpPr>
        <p:spPr>
          <a:xfrm>
            <a:off x="357909" y="201351"/>
            <a:ext cx="11476180" cy="1666240"/>
          </a:xfrm>
          <a:prstGeom prst="roundRect">
            <a:avLst>
              <a:gd name="adj" fmla="val 16667"/>
            </a:avLst>
          </a:prstGeom>
          <a:solidFill>
            <a:srgbClr val="D9986C"/>
          </a:solidFill>
          <a:ln w="19050" cap="flat" cmpd="sng">
            <a:solidFill>
              <a:srgbClr val="082836"/>
            </a:solidFill>
            <a:prstDash val="solid"/>
            <a:miter lim="800000"/>
            <a:headEnd type="none" w="sm" len="sm"/>
            <a:tailEnd type="none" w="sm" len="sm"/>
          </a:ln>
          <a:effectLst>
            <a:outerShdw blurRad="63500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0" i="0" u="none" strike="noStrike" cap="none">
                <a:solidFill>
                  <a:srgbClr val="2B2B2B"/>
                </a:solidFill>
                <a:latin typeface="Arial"/>
                <a:ea typeface="Arial"/>
                <a:cs typeface="Arial"/>
                <a:sym typeface="Arial"/>
              </a:rPr>
              <a:t>The results and conclusions of the application or analysis. (3 points)</a:t>
            </a:r>
            <a:endParaRPr sz="2000" b="0" i="0" u="none" strike="noStrike" cap="none">
              <a:solidFill>
                <a:schemeClr val="lt1"/>
              </a:solidFill>
              <a:latin typeface="Arial"/>
              <a:ea typeface="Arial"/>
              <a:cs typeface="Arial"/>
              <a:sym typeface="Arial"/>
            </a:endParaRPr>
          </a:p>
        </p:txBody>
      </p:sp>
      <p:sp>
        <p:nvSpPr>
          <p:cNvPr id="197" name="Google Shape;197;p18"/>
          <p:cNvSpPr txBox="1">
            <a:spLocks noGrp="1"/>
          </p:cNvSpPr>
          <p:nvPr>
            <p:ph type="body" idx="1"/>
          </p:nvPr>
        </p:nvSpPr>
        <p:spPr>
          <a:xfrm>
            <a:off x="353291" y="2091170"/>
            <a:ext cx="11485418" cy="4466793"/>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1"/>
        <p:cNvGrpSpPr/>
        <p:nvPr/>
      </p:nvGrpSpPr>
      <p:grpSpPr>
        <a:xfrm>
          <a:off x="0" y="0"/>
          <a:ext cx="0" cy="0"/>
          <a:chOff x="0" y="0"/>
          <a:chExt cx="0" cy="0"/>
        </a:xfrm>
      </p:grpSpPr>
      <p:pic>
        <p:nvPicPr>
          <p:cNvPr id="202" name="Google Shape;202;p19" descr="Mushrooms growing on a mossy log in the woods&#10;&#10;Description automatically generated"/>
          <p:cNvPicPr preferRelativeResize="0"/>
          <p:nvPr/>
        </p:nvPicPr>
        <p:blipFill rotWithShape="1">
          <a:blip r:embed="rId3">
            <a:alphaModFix amt="50000"/>
          </a:blip>
          <a:srcRect t="15730"/>
          <a:stretch/>
        </p:blipFill>
        <p:spPr>
          <a:xfrm>
            <a:off x="20" y="10"/>
            <a:ext cx="12191980" cy="6857990"/>
          </a:xfrm>
          <a:prstGeom prst="rect">
            <a:avLst/>
          </a:prstGeom>
          <a:noFill/>
          <a:ln>
            <a:noFill/>
          </a:ln>
        </p:spPr>
      </p:pic>
      <p:sp>
        <p:nvSpPr>
          <p:cNvPr id="203" name="Google Shape;203;p19"/>
          <p:cNvSpPr/>
          <p:nvPr/>
        </p:nvSpPr>
        <p:spPr>
          <a:xfrm>
            <a:off x="357909" y="201351"/>
            <a:ext cx="11476180" cy="1666240"/>
          </a:xfrm>
          <a:prstGeom prst="roundRect">
            <a:avLst>
              <a:gd name="adj" fmla="val 16667"/>
            </a:avLst>
          </a:prstGeom>
          <a:solidFill>
            <a:srgbClr val="D9986C"/>
          </a:solidFill>
          <a:ln w="19050" cap="flat" cmpd="sng">
            <a:solidFill>
              <a:srgbClr val="082836"/>
            </a:solidFill>
            <a:prstDash val="solid"/>
            <a:miter lim="800000"/>
            <a:headEnd type="none" w="sm" len="sm"/>
            <a:tailEnd type="none" w="sm" len="sm"/>
          </a:ln>
          <a:effectLst>
            <a:outerShdw blurRad="63500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rial"/>
                <a:ea typeface="Arial"/>
                <a:cs typeface="Arial"/>
                <a:sym typeface="Arial"/>
              </a:rPr>
              <a:t>What problem does the project attempt to solve?</a:t>
            </a:r>
            <a:endParaRPr/>
          </a:p>
        </p:txBody>
      </p:sp>
      <p:sp>
        <p:nvSpPr>
          <p:cNvPr id="204" name="Google Shape;204;p19"/>
          <p:cNvSpPr txBox="1">
            <a:spLocks noGrp="1"/>
          </p:cNvSpPr>
          <p:nvPr>
            <p:ph type="body" idx="1"/>
          </p:nvPr>
        </p:nvSpPr>
        <p:spPr>
          <a:xfrm>
            <a:off x="353291" y="2091170"/>
            <a:ext cx="11485418" cy="4466793"/>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8"/>
        <p:cNvGrpSpPr/>
        <p:nvPr/>
      </p:nvGrpSpPr>
      <p:grpSpPr>
        <a:xfrm>
          <a:off x="0" y="0"/>
          <a:ext cx="0" cy="0"/>
          <a:chOff x="0" y="0"/>
          <a:chExt cx="0" cy="0"/>
        </a:xfrm>
      </p:grpSpPr>
      <p:pic>
        <p:nvPicPr>
          <p:cNvPr id="209" name="Google Shape;209;p20" descr="Mushrooms growing on a mossy log in the woods&#10;&#10;Description automatically generated"/>
          <p:cNvPicPr preferRelativeResize="0"/>
          <p:nvPr/>
        </p:nvPicPr>
        <p:blipFill rotWithShape="1">
          <a:blip r:embed="rId3">
            <a:alphaModFix amt="50000"/>
          </a:blip>
          <a:srcRect t="15730"/>
          <a:stretch/>
        </p:blipFill>
        <p:spPr>
          <a:xfrm>
            <a:off x="20" y="10"/>
            <a:ext cx="12191980" cy="6857990"/>
          </a:xfrm>
          <a:prstGeom prst="rect">
            <a:avLst/>
          </a:prstGeom>
          <a:noFill/>
          <a:ln>
            <a:noFill/>
          </a:ln>
        </p:spPr>
      </p:pic>
      <p:sp>
        <p:nvSpPr>
          <p:cNvPr id="210" name="Google Shape;210;p20"/>
          <p:cNvSpPr/>
          <p:nvPr/>
        </p:nvSpPr>
        <p:spPr>
          <a:xfrm>
            <a:off x="357909" y="201351"/>
            <a:ext cx="11476180" cy="1666240"/>
          </a:xfrm>
          <a:prstGeom prst="roundRect">
            <a:avLst>
              <a:gd name="adj" fmla="val 16667"/>
            </a:avLst>
          </a:prstGeom>
          <a:solidFill>
            <a:srgbClr val="D9986C"/>
          </a:solidFill>
          <a:ln w="19050" cap="flat" cmpd="sng">
            <a:solidFill>
              <a:srgbClr val="082836"/>
            </a:solidFill>
            <a:prstDash val="solid"/>
            <a:miter lim="800000"/>
            <a:headEnd type="none" w="sm" len="sm"/>
            <a:tailEnd type="none" w="sm" len="sm"/>
          </a:ln>
          <a:effectLst>
            <a:outerShdw blurRad="63500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rial"/>
                <a:ea typeface="Arial"/>
                <a:cs typeface="Arial"/>
                <a:sym typeface="Arial"/>
              </a:rPr>
              <a:t>How does the project solve this problem at a high-level ?</a:t>
            </a:r>
            <a:endParaRPr/>
          </a:p>
        </p:txBody>
      </p:sp>
      <p:sp>
        <p:nvSpPr>
          <p:cNvPr id="211" name="Google Shape;211;p20"/>
          <p:cNvSpPr txBox="1">
            <a:spLocks noGrp="1"/>
          </p:cNvSpPr>
          <p:nvPr>
            <p:ph type="body" idx="1"/>
          </p:nvPr>
        </p:nvSpPr>
        <p:spPr>
          <a:xfrm>
            <a:off x="353291" y="2091170"/>
            <a:ext cx="11485418" cy="4466793"/>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5"/>
        <p:cNvGrpSpPr/>
        <p:nvPr/>
      </p:nvGrpSpPr>
      <p:grpSpPr>
        <a:xfrm>
          <a:off x="0" y="0"/>
          <a:ext cx="0" cy="0"/>
          <a:chOff x="0" y="0"/>
          <a:chExt cx="0" cy="0"/>
        </a:xfrm>
      </p:grpSpPr>
      <p:pic>
        <p:nvPicPr>
          <p:cNvPr id="216" name="Google Shape;216;p21" descr="Mushrooms growing on a mossy log in the woods&#10;&#10;Description automatically generated"/>
          <p:cNvPicPr preferRelativeResize="0"/>
          <p:nvPr/>
        </p:nvPicPr>
        <p:blipFill rotWithShape="1">
          <a:blip r:embed="rId3">
            <a:alphaModFix amt="50000"/>
          </a:blip>
          <a:srcRect t="15730"/>
          <a:stretch/>
        </p:blipFill>
        <p:spPr>
          <a:xfrm>
            <a:off x="20" y="10"/>
            <a:ext cx="12191980" cy="6857990"/>
          </a:xfrm>
          <a:prstGeom prst="rect">
            <a:avLst/>
          </a:prstGeom>
          <a:noFill/>
          <a:ln>
            <a:noFill/>
          </a:ln>
        </p:spPr>
      </p:pic>
      <p:sp>
        <p:nvSpPr>
          <p:cNvPr id="217" name="Google Shape;217;p21"/>
          <p:cNvSpPr/>
          <p:nvPr/>
        </p:nvSpPr>
        <p:spPr>
          <a:xfrm>
            <a:off x="357909" y="201351"/>
            <a:ext cx="11476180" cy="1666240"/>
          </a:xfrm>
          <a:prstGeom prst="roundRect">
            <a:avLst>
              <a:gd name="adj" fmla="val 16667"/>
            </a:avLst>
          </a:prstGeom>
          <a:solidFill>
            <a:srgbClr val="D9986C"/>
          </a:solidFill>
          <a:ln w="19050" cap="flat" cmpd="sng">
            <a:solidFill>
              <a:srgbClr val="082836"/>
            </a:solidFill>
            <a:prstDash val="solid"/>
            <a:miter lim="800000"/>
            <a:headEnd type="none" w="sm" len="sm"/>
            <a:tailEnd type="none" w="sm" len="sm"/>
          </a:ln>
          <a:effectLst>
            <a:outerShdw blurRad="63500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rial"/>
                <a:ea typeface="Arial"/>
                <a:cs typeface="Arial"/>
                <a:sym typeface="Arial"/>
              </a:rPr>
              <a:t>What steps were taken to develop the project</a:t>
            </a:r>
            <a:endParaRPr/>
          </a:p>
        </p:txBody>
      </p:sp>
      <p:sp>
        <p:nvSpPr>
          <p:cNvPr id="218" name="Google Shape;218;p21"/>
          <p:cNvSpPr txBox="1">
            <a:spLocks noGrp="1"/>
          </p:cNvSpPr>
          <p:nvPr>
            <p:ph type="body" idx="1"/>
          </p:nvPr>
        </p:nvSpPr>
        <p:spPr>
          <a:xfrm>
            <a:off x="353291" y="2091170"/>
            <a:ext cx="11485418" cy="4466793"/>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2"/>
        <p:cNvGrpSpPr/>
        <p:nvPr/>
      </p:nvGrpSpPr>
      <p:grpSpPr>
        <a:xfrm>
          <a:off x="0" y="0"/>
          <a:ext cx="0" cy="0"/>
          <a:chOff x="0" y="0"/>
          <a:chExt cx="0" cy="0"/>
        </a:xfrm>
      </p:grpSpPr>
      <p:pic>
        <p:nvPicPr>
          <p:cNvPr id="223" name="Google Shape;223;p22" descr="Mushrooms growing on a mossy log in the woods&#10;&#10;Description automatically generated"/>
          <p:cNvPicPr preferRelativeResize="0"/>
          <p:nvPr/>
        </p:nvPicPr>
        <p:blipFill rotWithShape="1">
          <a:blip r:embed="rId3">
            <a:alphaModFix amt="50000"/>
          </a:blip>
          <a:srcRect t="15730"/>
          <a:stretch/>
        </p:blipFill>
        <p:spPr>
          <a:xfrm>
            <a:off x="20" y="10"/>
            <a:ext cx="12191980" cy="6857990"/>
          </a:xfrm>
          <a:prstGeom prst="rect">
            <a:avLst/>
          </a:prstGeom>
          <a:noFill/>
          <a:ln>
            <a:noFill/>
          </a:ln>
        </p:spPr>
      </p:pic>
      <p:sp>
        <p:nvSpPr>
          <p:cNvPr id="224" name="Google Shape;224;p22"/>
          <p:cNvSpPr/>
          <p:nvPr/>
        </p:nvSpPr>
        <p:spPr>
          <a:xfrm>
            <a:off x="357909" y="201351"/>
            <a:ext cx="11476180" cy="1666240"/>
          </a:xfrm>
          <a:prstGeom prst="roundRect">
            <a:avLst>
              <a:gd name="adj" fmla="val 16667"/>
            </a:avLst>
          </a:prstGeom>
          <a:solidFill>
            <a:srgbClr val="D9986C"/>
          </a:solidFill>
          <a:ln w="19050" cap="flat" cmpd="sng">
            <a:solidFill>
              <a:srgbClr val="082836"/>
            </a:solidFill>
            <a:prstDash val="solid"/>
            <a:miter lim="800000"/>
            <a:headEnd type="none" w="sm" len="sm"/>
            <a:tailEnd type="none" w="sm" len="sm"/>
          </a:ln>
          <a:effectLst>
            <a:outerShdw blurRad="63500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rial"/>
                <a:ea typeface="Arial"/>
                <a:cs typeface="Arial"/>
                <a:sym typeface="Arial"/>
              </a:rPr>
              <a:t>Demonstrate how the project solves the problem, as outlined in the narrative.  Discuss any additional steps that might be taken to enhance the project in future iterations</a:t>
            </a:r>
            <a:endParaRPr/>
          </a:p>
        </p:txBody>
      </p:sp>
      <p:sp>
        <p:nvSpPr>
          <p:cNvPr id="225" name="Google Shape;225;p22"/>
          <p:cNvSpPr txBox="1">
            <a:spLocks noGrp="1"/>
          </p:cNvSpPr>
          <p:nvPr>
            <p:ph type="body" idx="1"/>
          </p:nvPr>
        </p:nvSpPr>
        <p:spPr>
          <a:xfrm>
            <a:off x="353291" y="2091170"/>
            <a:ext cx="11485418" cy="4466793"/>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9"/>
        <p:cNvGrpSpPr/>
        <p:nvPr/>
      </p:nvGrpSpPr>
      <p:grpSpPr>
        <a:xfrm>
          <a:off x="0" y="0"/>
          <a:ext cx="0" cy="0"/>
          <a:chOff x="0" y="0"/>
          <a:chExt cx="0" cy="0"/>
        </a:xfrm>
      </p:grpSpPr>
      <p:pic>
        <p:nvPicPr>
          <p:cNvPr id="230" name="Google Shape;230;p23" descr="Mushrooms growing on a mossy log in the woods&#10;&#10;Description automatically generated"/>
          <p:cNvPicPr preferRelativeResize="0"/>
          <p:nvPr/>
        </p:nvPicPr>
        <p:blipFill rotWithShape="1">
          <a:blip r:embed="rId3">
            <a:alphaModFix amt="50000"/>
          </a:blip>
          <a:srcRect t="15730"/>
          <a:stretch/>
        </p:blipFill>
        <p:spPr>
          <a:xfrm>
            <a:off x="20" y="10"/>
            <a:ext cx="12191980" cy="6857990"/>
          </a:xfrm>
          <a:prstGeom prst="rect">
            <a:avLst/>
          </a:prstGeom>
          <a:noFill/>
          <a:ln>
            <a:noFill/>
          </a:ln>
        </p:spPr>
      </p:pic>
      <p:sp>
        <p:nvSpPr>
          <p:cNvPr id="231" name="Google Shape;231;p23"/>
          <p:cNvSpPr/>
          <p:nvPr/>
        </p:nvSpPr>
        <p:spPr>
          <a:xfrm>
            <a:off x="357909" y="4981170"/>
            <a:ext cx="11476180" cy="1666240"/>
          </a:xfrm>
          <a:prstGeom prst="roundRect">
            <a:avLst>
              <a:gd name="adj" fmla="val 16667"/>
            </a:avLst>
          </a:prstGeom>
          <a:solidFill>
            <a:srgbClr val="D9986C"/>
          </a:solidFill>
          <a:ln w="19050" cap="flat" cmpd="sng">
            <a:solidFill>
              <a:srgbClr val="082836"/>
            </a:solidFill>
            <a:prstDash val="solid"/>
            <a:miter lim="800000"/>
            <a:headEnd type="none" w="sm" len="sm"/>
            <a:tailEnd type="none" w="sm" len="sm"/>
          </a:ln>
          <a:effectLst>
            <a:outerShdw blurRad="63500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32" name="Google Shape;232;p23"/>
          <p:cNvSpPr txBox="1">
            <a:spLocks noGrp="1"/>
          </p:cNvSpPr>
          <p:nvPr>
            <p:ph type="body" idx="1"/>
          </p:nvPr>
        </p:nvSpPr>
        <p:spPr>
          <a:xfrm>
            <a:off x="353291" y="197716"/>
            <a:ext cx="11485418" cy="4616883"/>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6"/>
        <p:cNvGrpSpPr/>
        <p:nvPr/>
      </p:nvGrpSpPr>
      <p:grpSpPr>
        <a:xfrm>
          <a:off x="0" y="0"/>
          <a:ext cx="0" cy="0"/>
          <a:chOff x="0" y="0"/>
          <a:chExt cx="0" cy="0"/>
        </a:xfrm>
      </p:grpSpPr>
      <p:pic>
        <p:nvPicPr>
          <p:cNvPr id="237" name="Google Shape;237;p24" descr="Mushrooms growing on a mossy log in the woods&#10;&#10;Description automatically generated"/>
          <p:cNvPicPr preferRelativeResize="0"/>
          <p:nvPr/>
        </p:nvPicPr>
        <p:blipFill rotWithShape="1">
          <a:blip r:embed="rId3">
            <a:alphaModFix amt="50000"/>
          </a:blip>
          <a:srcRect t="15730"/>
          <a:stretch/>
        </p:blipFill>
        <p:spPr>
          <a:xfrm>
            <a:off x="20" y="10"/>
            <a:ext cx="12191980" cy="6857990"/>
          </a:xfrm>
          <a:prstGeom prst="rect">
            <a:avLst/>
          </a:prstGeom>
          <a:noFill/>
          <a:ln>
            <a:noFill/>
          </a:ln>
        </p:spPr>
      </p:pic>
      <p:pic>
        <p:nvPicPr>
          <p:cNvPr id="238" name="Google Shape;238;p24" descr="A graph with green bars&#10;&#10;Description automatically generated"/>
          <p:cNvPicPr preferRelativeResize="0"/>
          <p:nvPr/>
        </p:nvPicPr>
        <p:blipFill rotWithShape="1">
          <a:blip r:embed="rId4">
            <a:alphaModFix/>
          </a:blip>
          <a:srcRect/>
          <a:stretch/>
        </p:blipFill>
        <p:spPr>
          <a:xfrm>
            <a:off x="1352550" y="304800"/>
            <a:ext cx="9486900" cy="6248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2"/>
        <p:cNvGrpSpPr/>
        <p:nvPr/>
      </p:nvGrpSpPr>
      <p:grpSpPr>
        <a:xfrm>
          <a:off x="0" y="0"/>
          <a:ext cx="0" cy="0"/>
          <a:chOff x="0" y="0"/>
          <a:chExt cx="0" cy="0"/>
        </a:xfrm>
      </p:grpSpPr>
      <p:pic>
        <p:nvPicPr>
          <p:cNvPr id="243" name="Google Shape;243;p25" descr="Mushrooms growing on a mossy log in the woods&#10;&#10;Description automatically generated"/>
          <p:cNvPicPr preferRelativeResize="0"/>
          <p:nvPr/>
        </p:nvPicPr>
        <p:blipFill rotWithShape="1">
          <a:blip r:embed="rId3">
            <a:alphaModFix amt="50000"/>
          </a:blip>
          <a:srcRect t="15730"/>
          <a:stretch/>
        </p:blipFill>
        <p:spPr>
          <a:xfrm>
            <a:off x="20" y="10"/>
            <a:ext cx="12191980" cy="6857990"/>
          </a:xfrm>
          <a:prstGeom prst="rect">
            <a:avLst/>
          </a:prstGeom>
          <a:noFill/>
          <a:ln>
            <a:noFill/>
          </a:ln>
        </p:spPr>
      </p:pic>
      <p:pic>
        <p:nvPicPr>
          <p:cNvPr id="244" name="Google Shape;244;p25" descr="A blue squares with white numbers&#10;&#10;Description automatically generated"/>
          <p:cNvPicPr preferRelativeResize="0"/>
          <p:nvPr/>
        </p:nvPicPr>
        <p:blipFill rotWithShape="1">
          <a:blip r:embed="rId4">
            <a:alphaModFix/>
          </a:blip>
          <a:srcRect/>
          <a:stretch/>
        </p:blipFill>
        <p:spPr>
          <a:xfrm>
            <a:off x="352425" y="509588"/>
            <a:ext cx="5391150" cy="4695825"/>
          </a:xfrm>
          <a:prstGeom prst="rect">
            <a:avLst/>
          </a:prstGeom>
          <a:noFill/>
          <a:ln>
            <a:noFill/>
          </a:ln>
        </p:spPr>
      </p:pic>
      <p:pic>
        <p:nvPicPr>
          <p:cNvPr id="245" name="Google Shape;245;p25" descr="A blue squares with white numbers&#10;&#10;Description automatically generated"/>
          <p:cNvPicPr preferRelativeResize="0"/>
          <p:nvPr/>
        </p:nvPicPr>
        <p:blipFill rotWithShape="1">
          <a:blip r:embed="rId5">
            <a:alphaModFix/>
          </a:blip>
          <a:srcRect/>
          <a:stretch/>
        </p:blipFill>
        <p:spPr>
          <a:xfrm>
            <a:off x="6093884" y="505355"/>
            <a:ext cx="5645149" cy="470429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9"/>
        <p:cNvGrpSpPr/>
        <p:nvPr/>
      </p:nvGrpSpPr>
      <p:grpSpPr>
        <a:xfrm>
          <a:off x="0" y="0"/>
          <a:ext cx="0" cy="0"/>
          <a:chOff x="0" y="0"/>
          <a:chExt cx="0" cy="0"/>
        </a:xfrm>
      </p:grpSpPr>
      <p:pic>
        <p:nvPicPr>
          <p:cNvPr id="250" name="Google Shape;250;p26" descr="Mushrooms growing on a mossy log in the woods&#10;&#10;Description automatically generated"/>
          <p:cNvPicPr preferRelativeResize="0"/>
          <p:nvPr/>
        </p:nvPicPr>
        <p:blipFill rotWithShape="1">
          <a:blip r:embed="rId3">
            <a:alphaModFix amt="50000"/>
          </a:blip>
          <a:srcRect t="15730"/>
          <a:stretch/>
        </p:blipFill>
        <p:spPr>
          <a:xfrm>
            <a:off x="20" y="10"/>
            <a:ext cx="12191980" cy="6857990"/>
          </a:xfrm>
          <a:prstGeom prst="rect">
            <a:avLst/>
          </a:prstGeom>
          <a:noFill/>
          <a:ln>
            <a:noFill/>
          </a:ln>
        </p:spPr>
      </p:pic>
      <p:pic>
        <p:nvPicPr>
          <p:cNvPr id="251" name="Google Shape;251;p26" descr="A graph of a number of neighbors&#10;&#10;Description automatically generated"/>
          <p:cNvPicPr preferRelativeResize="0"/>
          <p:nvPr/>
        </p:nvPicPr>
        <p:blipFill rotWithShape="1">
          <a:blip r:embed="rId4">
            <a:alphaModFix/>
          </a:blip>
          <a:srcRect/>
          <a:stretch/>
        </p:blipFill>
        <p:spPr>
          <a:xfrm>
            <a:off x="3252788" y="1290638"/>
            <a:ext cx="5686425" cy="42767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5"/>
        <p:cNvGrpSpPr/>
        <p:nvPr/>
      </p:nvGrpSpPr>
      <p:grpSpPr>
        <a:xfrm>
          <a:off x="0" y="0"/>
          <a:ext cx="0" cy="0"/>
          <a:chOff x="0" y="0"/>
          <a:chExt cx="0" cy="0"/>
        </a:xfrm>
      </p:grpSpPr>
      <p:pic>
        <p:nvPicPr>
          <p:cNvPr id="256" name="Google Shape;256;p27" descr="Mushrooms growing on a mossy log in the woods&#10;&#10;Description automatically generated"/>
          <p:cNvPicPr preferRelativeResize="0"/>
          <p:nvPr/>
        </p:nvPicPr>
        <p:blipFill rotWithShape="1">
          <a:blip r:embed="rId3">
            <a:alphaModFix amt="50000"/>
          </a:blip>
          <a:srcRect t="15730"/>
          <a:stretch/>
        </p:blipFill>
        <p:spPr>
          <a:xfrm>
            <a:off x="20" y="10"/>
            <a:ext cx="12191980" cy="685799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5" name="Google Shape;85;p1"/>
          <p:cNvSpPr txBox="1">
            <a:spLocks noGrp="1"/>
          </p:cNvSpPr>
          <p:nvPr>
            <p:ph type="ctrTitle"/>
          </p:nvPr>
        </p:nvSpPr>
        <p:spPr>
          <a:xfrm>
            <a:off x="259773" y="72736"/>
            <a:ext cx="5455226" cy="6442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Play"/>
              <a:buNone/>
            </a:pPr>
            <a:r>
              <a:rPr lang="en-US" sz="2800" b="1" dirty="0"/>
              <a:t>Future </a:t>
            </a:r>
            <a:r>
              <a:rPr lang="en-US" sz="2800" b="1" dirty="0">
                <a:latin typeface="+mj-lt"/>
              </a:rPr>
              <a:t>Research</a:t>
            </a:r>
            <a:endParaRPr sz="2800" dirty="0">
              <a:latin typeface="+mj-lt"/>
            </a:endParaRPr>
          </a:p>
        </p:txBody>
      </p:sp>
      <p:sp>
        <p:nvSpPr>
          <p:cNvPr id="86" name="Google Shape;86;p1"/>
          <p:cNvSpPr txBox="1">
            <a:spLocks noGrp="1"/>
          </p:cNvSpPr>
          <p:nvPr>
            <p:ph type="subTitle" idx="1"/>
          </p:nvPr>
        </p:nvSpPr>
        <p:spPr>
          <a:xfrm>
            <a:off x="145472" y="1676401"/>
            <a:ext cx="7488798" cy="5000232"/>
          </a:xfrm>
          <a:prstGeom prst="rect">
            <a:avLst/>
          </a:prstGeom>
          <a:noFill/>
          <a:ln>
            <a:noFill/>
          </a:ln>
        </p:spPr>
        <p:txBody>
          <a:bodyPr spcFirstLastPara="1" wrap="square" lIns="91425" tIns="45700" rIns="91425" bIns="45700" anchor="t" anchorCtr="0">
            <a:normAutofit/>
          </a:bodyPr>
          <a:lstStyle/>
          <a:p>
            <a:pPr marL="342900" marR="0" lvl="0" indent="-342900" algn="just">
              <a:lnSpc>
                <a:spcPct val="115000"/>
              </a:lnSpc>
              <a:spcBef>
                <a:spcPts val="0"/>
              </a:spcBef>
              <a:spcAft>
                <a:spcPts val="800"/>
              </a:spcAft>
              <a:buSzPts val="1000"/>
              <a:buFont typeface="Symbol" panose="05050102010706020507" pitchFamily="18" charset="2"/>
              <a:buChar char=""/>
              <a:tabLst>
                <a:tab pos="457200" algn="l"/>
              </a:tabLst>
            </a:pPr>
            <a:r>
              <a:rPr lang="en-US" sz="1800" kern="100" dirty="0">
                <a:effectLst/>
                <a:latin typeface="+mj-lt"/>
                <a:ea typeface="Aptos" panose="020B0004020202020204" pitchFamily="34" charset="0"/>
                <a:cs typeface="Times New Roman" panose="02020603050405020304" pitchFamily="18" charset="0"/>
              </a:rPr>
              <a:t>Investigate ensemble learning approaches</a:t>
            </a:r>
          </a:p>
          <a:p>
            <a:pPr marL="342900" marR="0" lvl="0" indent="-342900" algn="just">
              <a:lnSpc>
                <a:spcPct val="115000"/>
              </a:lnSpc>
              <a:spcBef>
                <a:spcPts val="0"/>
              </a:spcBef>
              <a:spcAft>
                <a:spcPts val="800"/>
              </a:spcAft>
              <a:buSzPts val="1000"/>
              <a:buFont typeface="Symbol" panose="05050102010706020507" pitchFamily="18" charset="2"/>
              <a:buChar char=""/>
              <a:tabLst>
                <a:tab pos="457200" algn="l"/>
              </a:tabLst>
            </a:pPr>
            <a:r>
              <a:rPr lang="en-US" sz="1800" kern="100" dirty="0">
                <a:effectLst/>
                <a:latin typeface="+mj-lt"/>
                <a:ea typeface="Aptos" panose="020B0004020202020204" pitchFamily="34" charset="0"/>
                <a:cs typeface="Times New Roman" panose="02020603050405020304" pitchFamily="18" charset="0"/>
              </a:rPr>
              <a:t>Expand dataset with more mushroom specimens</a:t>
            </a:r>
          </a:p>
          <a:p>
            <a:pPr marL="342900" marR="0" lvl="0" indent="-342900" algn="just">
              <a:lnSpc>
                <a:spcPct val="115000"/>
              </a:lnSpc>
              <a:spcBef>
                <a:spcPts val="0"/>
              </a:spcBef>
              <a:spcAft>
                <a:spcPts val="800"/>
              </a:spcAft>
              <a:buSzPts val="1000"/>
              <a:buFont typeface="Symbol" panose="05050102010706020507" pitchFamily="18" charset="2"/>
              <a:buChar char=""/>
              <a:tabLst>
                <a:tab pos="457200" algn="l"/>
              </a:tabLst>
            </a:pPr>
            <a:r>
              <a:rPr lang="en-US" sz="1800" kern="100" dirty="0">
                <a:effectLst/>
                <a:latin typeface="+mj-lt"/>
                <a:ea typeface="Aptos" panose="020B0004020202020204" pitchFamily="34" charset="0"/>
                <a:cs typeface="Times New Roman" panose="02020603050405020304" pitchFamily="18" charset="0"/>
              </a:rPr>
              <a:t>Incorporate user feedback and crowdsourcing</a:t>
            </a:r>
          </a:p>
          <a:p>
            <a:pPr marL="342900" marR="0" lvl="0" indent="-342900" algn="just">
              <a:lnSpc>
                <a:spcPct val="115000"/>
              </a:lnSpc>
              <a:spcBef>
                <a:spcPts val="0"/>
              </a:spcBef>
              <a:spcAft>
                <a:spcPts val="800"/>
              </a:spcAft>
              <a:buSzPts val="1000"/>
              <a:buFont typeface="Symbol" panose="05050102010706020507" pitchFamily="18" charset="2"/>
              <a:buChar char=""/>
              <a:tabLst>
                <a:tab pos="457200" algn="l"/>
              </a:tabLst>
            </a:pPr>
            <a:r>
              <a:rPr lang="en-US" sz="1800" kern="100" dirty="0">
                <a:effectLst/>
                <a:latin typeface="+mj-lt"/>
                <a:ea typeface="Aptos" panose="020B0004020202020204" pitchFamily="34" charset="0"/>
                <a:cs typeface="Times New Roman" panose="02020603050405020304" pitchFamily="18" charset="0"/>
              </a:rPr>
              <a:t>Create user-friendly mobile application</a:t>
            </a:r>
          </a:p>
          <a:p>
            <a:pPr marL="0" lvl="0" indent="0" algn="l" rtl="0">
              <a:lnSpc>
                <a:spcPct val="90000"/>
              </a:lnSpc>
              <a:spcBef>
                <a:spcPts val="1000"/>
              </a:spcBef>
              <a:spcAft>
                <a:spcPts val="0"/>
              </a:spcAft>
              <a:buClr>
                <a:schemeClr val="dk1"/>
              </a:buClr>
              <a:buSzPct val="100000"/>
              <a:buNone/>
            </a:pPr>
            <a:endParaRPr sz="1800" dirty="0"/>
          </a:p>
          <a:p>
            <a:pPr marL="0" lvl="0" indent="0" algn="l" rtl="0">
              <a:lnSpc>
                <a:spcPct val="90000"/>
              </a:lnSpc>
              <a:spcBef>
                <a:spcPts val="1000"/>
              </a:spcBef>
              <a:spcAft>
                <a:spcPts val="0"/>
              </a:spcAft>
              <a:buClr>
                <a:schemeClr val="dk1"/>
              </a:buClr>
              <a:buSzPct val="100000"/>
              <a:buNone/>
            </a:pPr>
            <a:endParaRPr dirty="0"/>
          </a:p>
        </p:txBody>
      </p:sp>
      <p:pic>
        <p:nvPicPr>
          <p:cNvPr id="2" name="Google Shape;92;p2" descr="Mushrooms growing on a mossy log in the woods&#10;&#10;Description automatically generated">
            <a:extLst>
              <a:ext uri="{FF2B5EF4-FFF2-40B4-BE49-F238E27FC236}">
                <a16:creationId xmlns:a16="http://schemas.microsoft.com/office/drawing/2014/main" id="{EBEFE7A1-6D06-C8E5-9B43-1DD7298596D9}"/>
              </a:ext>
            </a:extLst>
          </p:cNvPr>
          <p:cNvPicPr preferRelativeResize="0"/>
          <p:nvPr/>
        </p:nvPicPr>
        <p:blipFill rotWithShape="1">
          <a:blip r:embed="rId3">
            <a:alphaModFix amt="50000"/>
          </a:blip>
          <a:srcRect t="15730"/>
          <a:stretch/>
        </p:blipFill>
        <p:spPr>
          <a:xfrm>
            <a:off x="7637318" y="10"/>
            <a:ext cx="4554682" cy="6857990"/>
          </a:xfrm>
          <a:prstGeom prst="rect">
            <a:avLst/>
          </a:prstGeom>
          <a:noFill/>
          <a:ln>
            <a:noFill/>
          </a:ln>
        </p:spPr>
      </p:pic>
    </p:spTree>
    <p:extLst>
      <p:ext uri="{BB962C8B-B14F-4D97-AF65-F5344CB8AC3E}">
        <p14:creationId xmlns:p14="http://schemas.microsoft.com/office/powerpoint/2010/main" val="4061560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5" name="Google Shape;85;p1"/>
          <p:cNvSpPr txBox="1">
            <a:spLocks noGrp="1"/>
          </p:cNvSpPr>
          <p:nvPr>
            <p:ph type="ctrTitle"/>
          </p:nvPr>
        </p:nvSpPr>
        <p:spPr>
          <a:xfrm>
            <a:off x="259773" y="72736"/>
            <a:ext cx="5455226" cy="6442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Play"/>
              <a:buNone/>
            </a:pPr>
            <a:r>
              <a:rPr lang="en-US" sz="2800" b="1" dirty="0">
                <a:latin typeface="+mj-lt"/>
              </a:rPr>
              <a:t>Conclusion</a:t>
            </a:r>
            <a:endParaRPr sz="2800" dirty="0">
              <a:latin typeface="+mj-lt"/>
            </a:endParaRPr>
          </a:p>
        </p:txBody>
      </p:sp>
      <p:sp>
        <p:nvSpPr>
          <p:cNvPr id="86" name="Google Shape;86;p1"/>
          <p:cNvSpPr txBox="1">
            <a:spLocks noGrp="1"/>
          </p:cNvSpPr>
          <p:nvPr>
            <p:ph type="subTitle" idx="1"/>
          </p:nvPr>
        </p:nvSpPr>
        <p:spPr>
          <a:xfrm>
            <a:off x="145472" y="1153391"/>
            <a:ext cx="7221243" cy="5523242"/>
          </a:xfrm>
          <a:prstGeom prst="rect">
            <a:avLst/>
          </a:prstGeom>
          <a:noFill/>
          <a:ln>
            <a:noFill/>
          </a:ln>
        </p:spPr>
        <p:txBody>
          <a:bodyPr spcFirstLastPara="1" wrap="square" lIns="91425" tIns="45700" rIns="91425" bIns="45700" anchor="t" anchorCtr="0">
            <a:normAutofit/>
          </a:bodyPr>
          <a:lstStyle/>
          <a:p>
            <a:pPr marL="285750" marR="0" indent="-285750" algn="l">
              <a:spcBef>
                <a:spcPts val="0"/>
              </a:spcBef>
              <a:spcAft>
                <a:spcPts val="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Demonstrates potential of ensemble learning for complex problems</a:t>
            </a:r>
          </a:p>
          <a:p>
            <a:pPr marL="285750" marR="0" indent="-285750" algn="l">
              <a:spcBef>
                <a:spcPts val="0"/>
              </a:spcBef>
              <a:spcAft>
                <a:spcPts val="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Inspires research in applied AI for natural resource management and conservation</a:t>
            </a:r>
          </a:p>
          <a:p>
            <a:pPr marL="285750" marR="0" indent="-285750" algn="l">
              <a:spcBef>
                <a:spcPts val="0"/>
              </a:spcBef>
              <a:spcAft>
                <a:spcPts val="0"/>
              </a:spcAft>
              <a:buFont typeface="Arial" panose="020B0604020202020204" pitchFamily="34" charset="0"/>
              <a:buChar char="•"/>
            </a:pPr>
            <a:endParaRPr lang="en-US" sz="1800" dirty="0">
              <a:effectLst/>
              <a:latin typeface="Times New Roman" panose="02020603050405020304" pitchFamily="18" charset="0"/>
              <a:ea typeface="Times New Roman" panose="02020603050405020304" pitchFamily="18" charset="0"/>
            </a:endParaRPr>
          </a:p>
          <a:p>
            <a:pPr marL="285750" marR="0" indent="-285750" algn="l">
              <a:spcBef>
                <a:spcPts val="0"/>
              </a:spcBef>
              <a:spcAft>
                <a:spcPts val="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Beyond mushroom foraging safety, it:</a:t>
            </a:r>
          </a:p>
          <a:p>
            <a:pPr marL="0" marR="0" indent="0" algn="l">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a:p>
            <a:pPr marL="742950" lvl="1" indent="-285750" algn="l">
              <a:spcBef>
                <a:spcPts val="0"/>
              </a:spcBef>
              <a:buSzPts val="1000"/>
              <a:buFont typeface="Arial" panose="020B0604020202020204" pitchFamily="34" charset="0"/>
              <a:buChar char="•"/>
              <a:tabLst>
                <a:tab pos="457200" algn="l"/>
              </a:tabLst>
            </a:pPr>
            <a:r>
              <a:rPr lang="en-US" sz="1800" dirty="0">
                <a:latin typeface="Times New Roman" panose="02020603050405020304" pitchFamily="18" charset="0"/>
                <a:ea typeface="Times New Roman" panose="02020603050405020304" pitchFamily="18" charset="0"/>
              </a:rPr>
              <a:t>Promotes sustainable practices</a:t>
            </a:r>
            <a:endParaRPr lang="en-US" sz="1800" dirty="0">
              <a:effectLst/>
              <a:latin typeface="Times New Roman" panose="02020603050405020304" pitchFamily="18" charset="0"/>
              <a:ea typeface="Times New Roman" panose="02020603050405020304" pitchFamily="18" charset="0"/>
            </a:endParaRPr>
          </a:p>
          <a:p>
            <a:pPr marL="742950" lvl="1" indent="-285750" algn="l">
              <a:spcBef>
                <a:spcPts val="0"/>
              </a:spcBef>
              <a:buSzPts val="1000"/>
              <a:buFont typeface="Arial" panose="020B0604020202020204" pitchFamily="34" charset="0"/>
              <a:buChar char="•"/>
              <a:tabLst>
                <a:tab pos="457200" algn="l"/>
              </a:tabLst>
            </a:pPr>
            <a:r>
              <a:rPr lang="en-US" sz="1800" dirty="0">
                <a:effectLst/>
                <a:latin typeface="Times New Roman" panose="02020603050405020304" pitchFamily="18" charset="0"/>
                <a:ea typeface="Times New Roman" panose="02020603050405020304" pitchFamily="18" charset="0"/>
              </a:rPr>
              <a:t>Advances machine learning applications</a:t>
            </a:r>
          </a:p>
          <a:p>
            <a:pPr marL="742950" lvl="1" indent="-285750" algn="l">
              <a:spcBef>
                <a:spcPts val="0"/>
              </a:spcBef>
              <a:buSzPts val="1000"/>
              <a:buFont typeface="Arial" panose="020B0604020202020204" pitchFamily="34" charset="0"/>
              <a:buChar char="•"/>
              <a:tabLst>
                <a:tab pos="457200" algn="l"/>
              </a:tabLst>
            </a:pPr>
            <a:r>
              <a:rPr lang="en-US" sz="1800" dirty="0">
                <a:effectLst/>
                <a:latin typeface="Times New Roman" panose="02020603050405020304" pitchFamily="18" charset="0"/>
                <a:ea typeface="Times New Roman" panose="02020603050405020304" pitchFamily="18" charset="0"/>
              </a:rPr>
              <a:t>Enhances appreciation for mushroom diversity</a:t>
            </a:r>
          </a:p>
          <a:p>
            <a:pPr marL="742950" lvl="1" indent="-285750" algn="l">
              <a:spcBef>
                <a:spcPts val="0"/>
              </a:spcBef>
              <a:buSzPts val="1000"/>
              <a:buFont typeface="Arial" panose="020B0604020202020204" pitchFamily="34" charset="0"/>
              <a:buChar char="•"/>
              <a:tabLst>
                <a:tab pos="457200" algn="l"/>
              </a:tabLst>
            </a:pPr>
            <a:r>
              <a:rPr lang="en-US" sz="1800" dirty="0">
                <a:latin typeface="Times New Roman" panose="02020603050405020304" pitchFamily="18" charset="0"/>
                <a:ea typeface="Times New Roman" panose="02020603050405020304" pitchFamily="18" charset="0"/>
              </a:rPr>
              <a:t>Sho</a:t>
            </a:r>
            <a:r>
              <a:rPr lang="en-US" sz="1800" dirty="0">
                <a:effectLst/>
                <a:latin typeface="Times New Roman" panose="02020603050405020304" pitchFamily="18" charset="0"/>
                <a:ea typeface="Times New Roman" panose="02020603050405020304" pitchFamily="18" charset="0"/>
              </a:rPr>
              <a:t>ws broader impact of integrated AI systems on technology and environment understanding</a:t>
            </a:r>
          </a:p>
          <a:p>
            <a:pPr marL="0" lvl="0" indent="0" algn="l" rtl="0">
              <a:lnSpc>
                <a:spcPct val="90000"/>
              </a:lnSpc>
              <a:spcBef>
                <a:spcPts val="1000"/>
              </a:spcBef>
              <a:spcAft>
                <a:spcPts val="0"/>
              </a:spcAft>
              <a:buClr>
                <a:schemeClr val="dk1"/>
              </a:buClr>
              <a:buSzPct val="100000"/>
              <a:buNone/>
            </a:pPr>
            <a:endParaRPr sz="1800" dirty="0"/>
          </a:p>
          <a:p>
            <a:pPr marL="0" lvl="0" indent="0" algn="l" rtl="0">
              <a:lnSpc>
                <a:spcPct val="90000"/>
              </a:lnSpc>
              <a:spcBef>
                <a:spcPts val="1000"/>
              </a:spcBef>
              <a:spcAft>
                <a:spcPts val="0"/>
              </a:spcAft>
              <a:buClr>
                <a:schemeClr val="dk1"/>
              </a:buClr>
              <a:buSzPct val="100000"/>
              <a:buNone/>
            </a:pPr>
            <a:endParaRPr dirty="0"/>
          </a:p>
        </p:txBody>
      </p:sp>
      <p:pic>
        <p:nvPicPr>
          <p:cNvPr id="2" name="Google Shape;92;p2" descr="Mushrooms growing on a mossy log in the woods&#10;&#10;Description automatically generated">
            <a:extLst>
              <a:ext uri="{FF2B5EF4-FFF2-40B4-BE49-F238E27FC236}">
                <a16:creationId xmlns:a16="http://schemas.microsoft.com/office/drawing/2014/main" id="{EBEFE7A1-6D06-C8E5-9B43-1DD7298596D9}"/>
              </a:ext>
            </a:extLst>
          </p:cNvPr>
          <p:cNvPicPr preferRelativeResize="0"/>
          <p:nvPr/>
        </p:nvPicPr>
        <p:blipFill rotWithShape="1">
          <a:blip r:embed="rId3">
            <a:alphaModFix amt="50000"/>
          </a:blip>
          <a:srcRect t="15730"/>
          <a:stretch/>
        </p:blipFill>
        <p:spPr>
          <a:xfrm>
            <a:off x="7637318" y="10"/>
            <a:ext cx="4554682" cy="6857990"/>
          </a:xfrm>
          <a:prstGeom prst="rect">
            <a:avLst/>
          </a:prstGeom>
          <a:noFill/>
          <a:ln>
            <a:noFill/>
          </a:ln>
        </p:spPr>
      </p:pic>
    </p:spTree>
    <p:extLst>
      <p:ext uri="{BB962C8B-B14F-4D97-AF65-F5344CB8AC3E}">
        <p14:creationId xmlns:p14="http://schemas.microsoft.com/office/powerpoint/2010/main" val="1610558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1"/>
        <p:cNvGrpSpPr/>
        <p:nvPr/>
      </p:nvGrpSpPr>
      <p:grpSpPr>
        <a:xfrm>
          <a:off x="0" y="0"/>
          <a:ext cx="0" cy="0"/>
          <a:chOff x="0" y="0"/>
          <a:chExt cx="0" cy="0"/>
        </a:xfrm>
      </p:grpSpPr>
      <p:pic>
        <p:nvPicPr>
          <p:cNvPr id="92" name="Google Shape;92;p2" descr="Mushrooms growing on a mossy log in the woods&#10;&#10;Description automatically generated"/>
          <p:cNvPicPr preferRelativeResize="0"/>
          <p:nvPr/>
        </p:nvPicPr>
        <p:blipFill rotWithShape="1">
          <a:blip r:embed="rId3">
            <a:alphaModFix amt="50000"/>
          </a:blip>
          <a:srcRect t="15730"/>
          <a:stretch/>
        </p:blipFill>
        <p:spPr>
          <a:xfrm>
            <a:off x="20" y="10"/>
            <a:ext cx="12191980" cy="6857990"/>
          </a:xfrm>
          <a:prstGeom prst="rect">
            <a:avLst/>
          </a:prstGeom>
          <a:noFill/>
          <a:ln>
            <a:noFill/>
          </a:ln>
        </p:spPr>
      </p:pic>
      <p:sp>
        <p:nvSpPr>
          <p:cNvPr id="93" name="Google Shape;93;p2"/>
          <p:cNvSpPr/>
          <p:nvPr/>
        </p:nvSpPr>
        <p:spPr>
          <a:xfrm>
            <a:off x="4510200" y="213600"/>
            <a:ext cx="7531800" cy="6430800"/>
          </a:xfrm>
          <a:prstGeom prst="roundRect">
            <a:avLst>
              <a:gd name="adj" fmla="val 16667"/>
            </a:avLst>
          </a:prstGeom>
          <a:solidFill>
            <a:srgbClr val="D9986C"/>
          </a:solidFill>
          <a:ln w="19050" cap="flat" cmpd="sng">
            <a:solidFill>
              <a:srgbClr val="082836"/>
            </a:solidFill>
            <a:prstDash val="solid"/>
            <a:miter lim="800000"/>
            <a:headEnd type="none" w="sm" len="sm"/>
            <a:tailEnd type="none" w="sm" len="sm"/>
          </a:ln>
          <a:effectLst>
            <a:outerShdw blurRad="63500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7"/>
        <p:cNvGrpSpPr/>
        <p:nvPr/>
      </p:nvGrpSpPr>
      <p:grpSpPr>
        <a:xfrm>
          <a:off x="0" y="0"/>
          <a:ext cx="0" cy="0"/>
          <a:chOff x="0" y="0"/>
          <a:chExt cx="0" cy="0"/>
        </a:xfrm>
      </p:grpSpPr>
      <p:pic>
        <p:nvPicPr>
          <p:cNvPr id="98" name="Google Shape;98;p3" descr="Mushrooms growing on a mossy log in the woods&#10;&#10;Description automatically generated"/>
          <p:cNvPicPr preferRelativeResize="0"/>
          <p:nvPr/>
        </p:nvPicPr>
        <p:blipFill rotWithShape="1">
          <a:blip r:embed="rId3">
            <a:alphaModFix amt="50000"/>
          </a:blip>
          <a:srcRect t="15730"/>
          <a:stretch/>
        </p:blipFill>
        <p:spPr>
          <a:xfrm>
            <a:off x="20" y="10"/>
            <a:ext cx="12191980" cy="6857990"/>
          </a:xfrm>
          <a:prstGeom prst="rect">
            <a:avLst/>
          </a:prstGeom>
          <a:noFill/>
          <a:ln>
            <a:noFill/>
          </a:ln>
        </p:spPr>
      </p:pic>
      <p:sp>
        <p:nvSpPr>
          <p:cNvPr id="99" name="Google Shape;99;p3"/>
          <p:cNvSpPr/>
          <p:nvPr/>
        </p:nvSpPr>
        <p:spPr>
          <a:xfrm>
            <a:off x="6096000" y="369454"/>
            <a:ext cx="5738090" cy="6003635"/>
          </a:xfrm>
          <a:prstGeom prst="roundRect">
            <a:avLst>
              <a:gd name="adj" fmla="val 16667"/>
            </a:avLst>
          </a:prstGeom>
          <a:solidFill>
            <a:srgbClr val="D9986C"/>
          </a:solidFill>
          <a:ln w="19050" cap="flat" cmpd="sng">
            <a:solidFill>
              <a:srgbClr val="082836"/>
            </a:solidFill>
            <a:prstDash val="solid"/>
            <a:miter lim="800000"/>
            <a:headEnd type="none" w="sm" len="sm"/>
            <a:tailEnd type="none" w="sm" len="sm"/>
          </a:ln>
          <a:effectLst>
            <a:outerShdw blurRad="63500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0" name="Google Shape;100;p3"/>
          <p:cNvSpPr txBox="1">
            <a:spLocks noGrp="1"/>
          </p:cNvSpPr>
          <p:nvPr>
            <p:ph type="body" idx="1"/>
          </p:nvPr>
        </p:nvSpPr>
        <p:spPr>
          <a:xfrm>
            <a:off x="353291" y="370898"/>
            <a:ext cx="5493328" cy="6002337"/>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4"/>
        <p:cNvGrpSpPr/>
        <p:nvPr/>
      </p:nvGrpSpPr>
      <p:grpSpPr>
        <a:xfrm>
          <a:off x="0" y="0"/>
          <a:ext cx="0" cy="0"/>
          <a:chOff x="0" y="0"/>
          <a:chExt cx="0" cy="0"/>
        </a:xfrm>
      </p:grpSpPr>
      <p:pic>
        <p:nvPicPr>
          <p:cNvPr id="105" name="Google Shape;105;p4" descr="Mushrooms growing on a mossy log in the woods&#10;&#10;Description automatically generated"/>
          <p:cNvPicPr preferRelativeResize="0"/>
          <p:nvPr/>
        </p:nvPicPr>
        <p:blipFill rotWithShape="1">
          <a:blip r:embed="rId3">
            <a:alphaModFix amt="50000"/>
          </a:blip>
          <a:srcRect t="15730"/>
          <a:stretch/>
        </p:blipFill>
        <p:spPr>
          <a:xfrm>
            <a:off x="20" y="10"/>
            <a:ext cx="12191980" cy="6857990"/>
          </a:xfrm>
          <a:prstGeom prst="rect">
            <a:avLst/>
          </a:prstGeom>
          <a:noFill/>
          <a:ln>
            <a:noFill/>
          </a:ln>
        </p:spPr>
      </p:pic>
      <p:sp>
        <p:nvSpPr>
          <p:cNvPr id="106" name="Google Shape;106;p4"/>
          <p:cNvSpPr/>
          <p:nvPr/>
        </p:nvSpPr>
        <p:spPr>
          <a:xfrm>
            <a:off x="6096000" y="369454"/>
            <a:ext cx="5738090" cy="6003635"/>
          </a:xfrm>
          <a:prstGeom prst="roundRect">
            <a:avLst>
              <a:gd name="adj" fmla="val 16667"/>
            </a:avLst>
          </a:prstGeom>
          <a:solidFill>
            <a:srgbClr val="D9986C"/>
          </a:solidFill>
          <a:ln w="19050" cap="flat" cmpd="sng">
            <a:solidFill>
              <a:srgbClr val="082836"/>
            </a:solidFill>
            <a:prstDash val="solid"/>
            <a:miter lim="800000"/>
            <a:headEnd type="none" w="sm" len="sm"/>
            <a:tailEnd type="none" w="sm" len="sm"/>
          </a:ln>
          <a:effectLst>
            <a:outerShdw blurRad="63500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rPr>
              <a:t>Death Cap (Amanita Phalloides)</a:t>
            </a:r>
            <a:endParaRPr sz="1800">
              <a:solidFill>
                <a:schemeClr val="lt1"/>
              </a:solidFill>
            </a:endParaRPr>
          </a:p>
          <a:p>
            <a:pPr marL="0" marR="0" lvl="0" indent="0" algn="ctr" rtl="0">
              <a:spcBef>
                <a:spcPts val="0"/>
              </a:spcBef>
              <a:spcAft>
                <a:spcPts val="0"/>
              </a:spcAft>
              <a:buNone/>
            </a:pPr>
            <a:endParaRPr sz="1800">
              <a:solidFill>
                <a:schemeClr val="lt1"/>
              </a:solidFill>
            </a:endParaRPr>
          </a:p>
          <a:p>
            <a:pPr marL="0" marR="0" lvl="0" indent="0" algn="ctr" rtl="0">
              <a:spcBef>
                <a:spcPts val="0"/>
              </a:spcBef>
              <a:spcAft>
                <a:spcPts val="0"/>
              </a:spcAft>
              <a:buNone/>
            </a:pPr>
            <a:r>
              <a:rPr lang="en-US" sz="1800">
                <a:solidFill>
                  <a:schemeClr val="lt1"/>
                </a:solidFill>
              </a:rPr>
              <a:t>POISONOUS</a:t>
            </a:r>
            <a:endParaRPr sz="1800">
              <a:solidFill>
                <a:schemeClr val="lt1"/>
              </a:solidFill>
            </a:endParaRPr>
          </a:p>
          <a:p>
            <a:pPr marL="0" marR="0" lvl="0" indent="0" algn="ctr" rtl="0">
              <a:spcBef>
                <a:spcPts val="0"/>
              </a:spcBef>
              <a:spcAft>
                <a:spcPts val="0"/>
              </a:spcAft>
              <a:buNone/>
            </a:pPr>
            <a:endParaRPr sz="1800">
              <a:solidFill>
                <a:schemeClr val="lt1"/>
              </a:solidFill>
            </a:endParaRPr>
          </a:p>
          <a:p>
            <a:pPr marL="0" marR="0" lvl="0" indent="0" algn="ctr" rtl="0">
              <a:spcBef>
                <a:spcPts val="0"/>
              </a:spcBef>
              <a:spcAft>
                <a:spcPts val="0"/>
              </a:spcAft>
              <a:buNone/>
            </a:pPr>
            <a:r>
              <a:rPr lang="en-US" sz="1800">
                <a:solidFill>
                  <a:schemeClr val="lt1"/>
                </a:solidFill>
              </a:rPr>
              <a:t>&gt; One of the deadliest of all mushrooms.</a:t>
            </a:r>
            <a:endParaRPr sz="1800">
              <a:solidFill>
                <a:schemeClr val="lt1"/>
              </a:solidFill>
            </a:endParaRPr>
          </a:p>
          <a:p>
            <a:pPr marL="0" marR="0" lvl="0" indent="0" algn="ctr" rtl="0">
              <a:spcBef>
                <a:spcPts val="0"/>
              </a:spcBef>
              <a:spcAft>
                <a:spcPts val="0"/>
              </a:spcAft>
              <a:buNone/>
            </a:pPr>
            <a:r>
              <a:rPr lang="en-US" sz="1800">
                <a:solidFill>
                  <a:schemeClr val="lt1"/>
                </a:solidFill>
              </a:rPr>
              <a:t>&gt; Closely resembles edible mushrooms such as straw and caesar’s.</a:t>
            </a:r>
            <a:endParaRPr sz="1800">
              <a:solidFill>
                <a:schemeClr val="lt1"/>
              </a:solidFill>
            </a:endParaRPr>
          </a:p>
          <a:p>
            <a:pPr marL="0" marR="0" lvl="0" indent="0" algn="ctr" rtl="0">
              <a:spcBef>
                <a:spcPts val="0"/>
              </a:spcBef>
              <a:spcAft>
                <a:spcPts val="0"/>
              </a:spcAft>
              <a:buNone/>
            </a:pPr>
            <a:r>
              <a:rPr lang="en-US" sz="1800">
                <a:solidFill>
                  <a:schemeClr val="lt1"/>
                </a:solidFill>
              </a:rPr>
              <a:t>&gt; Within 6 to 12 hours after consumption, violent abdominal pain, vomiting, and bloody diarrhea appear. This leads to coma and death in more than 50% of recorded incidents.</a:t>
            </a:r>
            <a:endParaRPr sz="1800">
              <a:solidFill>
                <a:schemeClr val="lt1"/>
              </a:solidFill>
            </a:endParaRPr>
          </a:p>
          <a:p>
            <a:pPr marL="0" marR="0" lvl="0" indent="0" algn="ctr" rtl="0">
              <a:spcBef>
                <a:spcPts val="0"/>
              </a:spcBef>
              <a:spcAft>
                <a:spcPts val="0"/>
              </a:spcAft>
              <a:buNone/>
            </a:pPr>
            <a:r>
              <a:rPr lang="en-US" sz="1800">
                <a:solidFill>
                  <a:schemeClr val="lt1"/>
                </a:solidFill>
              </a:rPr>
              <a:t> </a:t>
            </a:r>
            <a:endParaRPr sz="1800">
              <a:solidFill>
                <a:schemeClr val="lt1"/>
              </a:solidFill>
            </a:endParaRPr>
          </a:p>
        </p:txBody>
      </p:sp>
      <p:pic>
        <p:nvPicPr>
          <p:cNvPr id="107" name="Google Shape;107;p4" descr="A mushroom growing in the ground&#10;&#10;Description automatically generated"/>
          <p:cNvPicPr preferRelativeResize="0">
            <a:picLocks noGrp="1"/>
          </p:cNvPicPr>
          <p:nvPr>
            <p:ph type="body" idx="1"/>
          </p:nvPr>
        </p:nvPicPr>
        <p:blipFill rotWithShape="1">
          <a:blip r:embed="rId4">
            <a:alphaModFix/>
          </a:blip>
          <a:srcRect/>
          <a:stretch/>
        </p:blipFill>
        <p:spPr>
          <a:xfrm>
            <a:off x="346653" y="629732"/>
            <a:ext cx="5391150" cy="5600122"/>
          </a:xfrm>
          <a:prstGeom prst="rect">
            <a:avLst/>
          </a:prstGeom>
          <a:noFill/>
          <a:ln w="57150" cap="flat" cmpd="sng">
            <a:solidFill>
              <a:schemeClr val="dk1"/>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1"/>
        <p:cNvGrpSpPr/>
        <p:nvPr/>
      </p:nvGrpSpPr>
      <p:grpSpPr>
        <a:xfrm>
          <a:off x="0" y="0"/>
          <a:ext cx="0" cy="0"/>
          <a:chOff x="0" y="0"/>
          <a:chExt cx="0" cy="0"/>
        </a:xfrm>
      </p:grpSpPr>
      <p:pic>
        <p:nvPicPr>
          <p:cNvPr id="112" name="Google Shape;112;p5" descr="Mushrooms growing on a mossy log in the woods&#10;&#10;Description automatically generated"/>
          <p:cNvPicPr preferRelativeResize="0"/>
          <p:nvPr/>
        </p:nvPicPr>
        <p:blipFill rotWithShape="1">
          <a:blip r:embed="rId3">
            <a:alphaModFix amt="50000"/>
          </a:blip>
          <a:srcRect t="15730"/>
          <a:stretch/>
        </p:blipFill>
        <p:spPr>
          <a:xfrm>
            <a:off x="20" y="10"/>
            <a:ext cx="12191980" cy="6857990"/>
          </a:xfrm>
          <a:prstGeom prst="rect">
            <a:avLst/>
          </a:prstGeom>
          <a:noFill/>
          <a:ln>
            <a:noFill/>
          </a:ln>
        </p:spPr>
      </p:pic>
      <p:sp>
        <p:nvSpPr>
          <p:cNvPr id="113" name="Google Shape;113;p5"/>
          <p:cNvSpPr/>
          <p:nvPr/>
        </p:nvSpPr>
        <p:spPr>
          <a:xfrm>
            <a:off x="6096000" y="369454"/>
            <a:ext cx="5738090" cy="6003635"/>
          </a:xfrm>
          <a:prstGeom prst="roundRect">
            <a:avLst>
              <a:gd name="adj" fmla="val 16667"/>
            </a:avLst>
          </a:prstGeom>
          <a:solidFill>
            <a:srgbClr val="D9986C"/>
          </a:solidFill>
          <a:ln w="19050" cap="flat" cmpd="sng">
            <a:solidFill>
              <a:srgbClr val="082836"/>
            </a:solidFill>
            <a:prstDash val="solid"/>
            <a:miter lim="800000"/>
            <a:headEnd type="none" w="sm" len="sm"/>
            <a:tailEnd type="none" w="sm" len="sm"/>
          </a:ln>
          <a:effectLst>
            <a:outerShdw blurRad="63500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rPr>
              <a:t>Common Riverbank morels (Morchella Americana)</a:t>
            </a:r>
            <a:endParaRPr sz="1800">
              <a:solidFill>
                <a:schemeClr val="lt1"/>
              </a:solidFill>
            </a:endParaRPr>
          </a:p>
          <a:p>
            <a:pPr marL="0" marR="0" lvl="0" indent="0" algn="ctr" rtl="0">
              <a:spcBef>
                <a:spcPts val="0"/>
              </a:spcBef>
              <a:spcAft>
                <a:spcPts val="0"/>
              </a:spcAft>
              <a:buNone/>
            </a:pPr>
            <a:endParaRPr sz="1800">
              <a:solidFill>
                <a:schemeClr val="lt1"/>
              </a:solidFill>
            </a:endParaRPr>
          </a:p>
          <a:p>
            <a:pPr marL="0" marR="0" lvl="0" indent="0" algn="ctr" rtl="0">
              <a:spcBef>
                <a:spcPts val="0"/>
              </a:spcBef>
              <a:spcAft>
                <a:spcPts val="0"/>
              </a:spcAft>
              <a:buNone/>
            </a:pPr>
            <a:r>
              <a:rPr lang="en-US" sz="1800">
                <a:solidFill>
                  <a:schemeClr val="lt1"/>
                </a:solidFill>
              </a:rPr>
              <a:t>EDIBLE</a:t>
            </a:r>
            <a:endParaRPr sz="1800">
              <a:solidFill>
                <a:schemeClr val="lt1"/>
              </a:solidFill>
            </a:endParaRPr>
          </a:p>
          <a:p>
            <a:pPr marL="0" marR="0" lvl="0" indent="0" algn="ctr" rtl="0">
              <a:spcBef>
                <a:spcPts val="0"/>
              </a:spcBef>
              <a:spcAft>
                <a:spcPts val="0"/>
              </a:spcAft>
              <a:buNone/>
            </a:pPr>
            <a:endParaRPr sz="1800">
              <a:solidFill>
                <a:schemeClr val="lt1"/>
              </a:solidFill>
            </a:endParaRPr>
          </a:p>
          <a:p>
            <a:pPr marL="0" marR="0" lvl="0" indent="0" algn="ctr" rtl="0">
              <a:spcBef>
                <a:spcPts val="0"/>
              </a:spcBef>
              <a:spcAft>
                <a:spcPts val="0"/>
              </a:spcAft>
              <a:buNone/>
            </a:pPr>
            <a:r>
              <a:rPr lang="en-US" sz="1800">
                <a:solidFill>
                  <a:schemeClr val="lt1"/>
                </a:solidFill>
              </a:rPr>
              <a:t>&gt; Rich flavor and unmistakable meaty texture.</a:t>
            </a:r>
            <a:endParaRPr sz="1800">
              <a:solidFill>
                <a:schemeClr val="lt1"/>
              </a:solidFill>
            </a:endParaRPr>
          </a:p>
          <a:p>
            <a:pPr marL="0" marR="0" lvl="0" indent="0" algn="ctr" rtl="0">
              <a:spcBef>
                <a:spcPts val="0"/>
              </a:spcBef>
              <a:spcAft>
                <a:spcPts val="0"/>
              </a:spcAft>
              <a:buNone/>
            </a:pPr>
            <a:r>
              <a:rPr lang="en-US" sz="1800">
                <a:solidFill>
                  <a:schemeClr val="lt1"/>
                </a:solidFill>
              </a:rPr>
              <a:t>&gt; One of the most famous mushrooms in the world.</a:t>
            </a:r>
            <a:endParaRPr sz="1800">
              <a:solidFill>
                <a:schemeClr val="lt1"/>
              </a:solidFill>
            </a:endParaRPr>
          </a:p>
          <a:p>
            <a:pPr marL="0" marR="0" lvl="0" indent="0" algn="ctr" rtl="0">
              <a:spcBef>
                <a:spcPts val="0"/>
              </a:spcBef>
              <a:spcAft>
                <a:spcPts val="0"/>
              </a:spcAft>
              <a:buNone/>
            </a:pPr>
            <a:r>
              <a:rPr lang="en-US" sz="1800">
                <a:solidFill>
                  <a:schemeClr val="lt1"/>
                </a:solidFill>
              </a:rPr>
              <a:t>&gt; Rare, with a high retail price, morel season is short and hunting patches are often passed down in families like heirlooms</a:t>
            </a:r>
            <a:endParaRPr sz="1800">
              <a:solidFill>
                <a:schemeClr val="lt1"/>
              </a:solidFill>
            </a:endParaRPr>
          </a:p>
        </p:txBody>
      </p:sp>
      <p:pic>
        <p:nvPicPr>
          <p:cNvPr id="114" name="Google Shape;114;p5" descr="A group of morel mushrooms growing in the woods&#10;&#10;Description automatically generated"/>
          <p:cNvPicPr preferRelativeResize="0"/>
          <p:nvPr/>
        </p:nvPicPr>
        <p:blipFill rotWithShape="1">
          <a:blip r:embed="rId4">
            <a:alphaModFix/>
          </a:blip>
          <a:srcRect/>
          <a:stretch/>
        </p:blipFill>
        <p:spPr>
          <a:xfrm>
            <a:off x="445654" y="667788"/>
            <a:ext cx="5377872" cy="5408559"/>
          </a:xfrm>
          <a:prstGeom prst="rect">
            <a:avLst/>
          </a:prstGeom>
          <a:noFill/>
          <a:ln w="57150" cap="flat" cmpd="sng">
            <a:solidFill>
              <a:schemeClr val="dk1"/>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8"/>
        <p:cNvGrpSpPr/>
        <p:nvPr/>
      </p:nvGrpSpPr>
      <p:grpSpPr>
        <a:xfrm>
          <a:off x="0" y="0"/>
          <a:ext cx="0" cy="0"/>
          <a:chOff x="0" y="0"/>
          <a:chExt cx="0" cy="0"/>
        </a:xfrm>
      </p:grpSpPr>
      <p:pic>
        <p:nvPicPr>
          <p:cNvPr id="119" name="Google Shape;119;p6" descr="Mushrooms growing on a mossy log in the woods&#10;&#10;Description automatically generated"/>
          <p:cNvPicPr preferRelativeResize="0"/>
          <p:nvPr/>
        </p:nvPicPr>
        <p:blipFill rotWithShape="1">
          <a:blip r:embed="rId3">
            <a:alphaModFix amt="50000"/>
          </a:blip>
          <a:srcRect t="15730"/>
          <a:stretch/>
        </p:blipFill>
        <p:spPr>
          <a:xfrm>
            <a:off x="20" y="10"/>
            <a:ext cx="12191980" cy="6857990"/>
          </a:xfrm>
          <a:prstGeom prst="rect">
            <a:avLst/>
          </a:prstGeom>
          <a:noFill/>
          <a:ln>
            <a:noFill/>
          </a:ln>
        </p:spPr>
      </p:pic>
      <p:sp>
        <p:nvSpPr>
          <p:cNvPr id="120" name="Google Shape;120;p6"/>
          <p:cNvSpPr/>
          <p:nvPr/>
        </p:nvSpPr>
        <p:spPr>
          <a:xfrm>
            <a:off x="6096000" y="369454"/>
            <a:ext cx="5738090" cy="6003635"/>
          </a:xfrm>
          <a:prstGeom prst="roundRect">
            <a:avLst>
              <a:gd name="adj" fmla="val 16667"/>
            </a:avLst>
          </a:prstGeom>
          <a:solidFill>
            <a:srgbClr val="D9986C"/>
          </a:solidFill>
          <a:ln w="19050" cap="flat" cmpd="sng">
            <a:solidFill>
              <a:srgbClr val="082836"/>
            </a:solidFill>
            <a:prstDash val="solid"/>
            <a:miter lim="800000"/>
            <a:headEnd type="none" w="sm" len="sm"/>
            <a:tailEnd type="none" w="sm" len="sm"/>
          </a:ln>
          <a:effectLst>
            <a:outerShdw blurRad="63500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rPr>
              <a:t>Banded Mottlegill (Panaeolus Cinctulus)</a:t>
            </a:r>
            <a:endParaRPr sz="1800">
              <a:solidFill>
                <a:schemeClr val="lt1"/>
              </a:solidFill>
            </a:endParaRPr>
          </a:p>
          <a:p>
            <a:pPr marL="0" marR="0" lvl="0" indent="0" algn="ctr" rtl="0">
              <a:spcBef>
                <a:spcPts val="0"/>
              </a:spcBef>
              <a:spcAft>
                <a:spcPts val="0"/>
              </a:spcAft>
              <a:buNone/>
            </a:pPr>
            <a:endParaRPr sz="1800">
              <a:solidFill>
                <a:schemeClr val="lt1"/>
              </a:solidFill>
            </a:endParaRPr>
          </a:p>
          <a:p>
            <a:pPr marL="0" marR="0" lvl="0" indent="0" algn="ctr" rtl="0">
              <a:spcBef>
                <a:spcPts val="0"/>
              </a:spcBef>
              <a:spcAft>
                <a:spcPts val="0"/>
              </a:spcAft>
              <a:buNone/>
            </a:pPr>
            <a:r>
              <a:rPr lang="en-US" sz="1800">
                <a:solidFill>
                  <a:schemeClr val="lt1"/>
                </a:solidFill>
              </a:rPr>
              <a:t>EDIBLE</a:t>
            </a:r>
            <a:endParaRPr sz="1800">
              <a:solidFill>
                <a:schemeClr val="lt1"/>
              </a:solidFill>
            </a:endParaRPr>
          </a:p>
          <a:p>
            <a:pPr marL="0" marR="0" lvl="0" indent="0" algn="ctr" rtl="0">
              <a:spcBef>
                <a:spcPts val="0"/>
              </a:spcBef>
              <a:spcAft>
                <a:spcPts val="0"/>
              </a:spcAft>
              <a:buNone/>
            </a:pPr>
            <a:endParaRPr sz="1800">
              <a:solidFill>
                <a:schemeClr val="lt1"/>
              </a:solidFill>
            </a:endParaRPr>
          </a:p>
          <a:p>
            <a:pPr marL="0" marR="0" lvl="0" indent="0" algn="ctr" rtl="0">
              <a:spcBef>
                <a:spcPts val="0"/>
              </a:spcBef>
              <a:spcAft>
                <a:spcPts val="0"/>
              </a:spcAft>
              <a:buNone/>
            </a:pPr>
            <a:r>
              <a:rPr lang="en-US" sz="1800">
                <a:solidFill>
                  <a:schemeClr val="lt1"/>
                </a:solidFill>
              </a:rPr>
              <a:t>&gt; A type of psilocybin mushroom which contain hallucinogenic substances.</a:t>
            </a:r>
            <a:endParaRPr sz="1800">
              <a:solidFill>
                <a:schemeClr val="lt1"/>
              </a:solidFill>
            </a:endParaRPr>
          </a:p>
          <a:p>
            <a:pPr marL="0" marR="0" lvl="0" indent="0" algn="ctr" rtl="0">
              <a:spcBef>
                <a:spcPts val="0"/>
              </a:spcBef>
              <a:spcAft>
                <a:spcPts val="0"/>
              </a:spcAft>
              <a:buNone/>
            </a:pPr>
            <a:r>
              <a:rPr lang="en-US" sz="1800">
                <a:solidFill>
                  <a:schemeClr val="lt1"/>
                </a:solidFill>
              </a:rPr>
              <a:t>&gt; </a:t>
            </a:r>
            <a:endParaRPr sz="1800">
              <a:solidFill>
                <a:schemeClr val="lt1"/>
              </a:solidFill>
            </a:endParaRPr>
          </a:p>
        </p:txBody>
      </p:sp>
      <p:pic>
        <p:nvPicPr>
          <p:cNvPr id="121" name="Google Shape;121;p6" descr="A group of mushrooms growing in the ground&#10;&#10;Description automatically generated"/>
          <p:cNvPicPr preferRelativeResize="0"/>
          <p:nvPr/>
        </p:nvPicPr>
        <p:blipFill rotWithShape="1">
          <a:blip r:embed="rId4">
            <a:alphaModFix/>
          </a:blip>
          <a:srcRect/>
          <a:stretch/>
        </p:blipFill>
        <p:spPr>
          <a:xfrm>
            <a:off x="321686" y="371621"/>
            <a:ext cx="5360266" cy="5999305"/>
          </a:xfrm>
          <a:prstGeom prst="rect">
            <a:avLst/>
          </a:prstGeom>
          <a:noFill/>
          <a:ln w="57150" cap="flat" cmpd="sng">
            <a:solidFill>
              <a:schemeClr val="dk1"/>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TotalTime>
  <Words>971</Words>
  <Application>Microsoft Office PowerPoint</Application>
  <PresentationFormat>Widescreen</PresentationFormat>
  <Paragraphs>98</Paragraphs>
  <Slides>29</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Play</vt:lpstr>
      <vt:lpstr>Aptos</vt:lpstr>
      <vt:lpstr>Symbol</vt:lpstr>
      <vt:lpstr>Times New Roman</vt:lpstr>
      <vt:lpstr>Arial</vt:lpstr>
      <vt:lpstr>office theme</vt:lpstr>
      <vt:lpstr>Mushroom Foraging: Feast or Fatal?</vt:lpstr>
      <vt:lpstr>Executive Summary</vt:lpstr>
      <vt:lpstr>Future Research</vt:lpstr>
      <vt:lpstr>Conclusion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 Sykes</dc:creator>
  <cp:lastModifiedBy>LaShawn Sykes</cp:lastModifiedBy>
  <cp:revision>6</cp:revision>
  <dcterms:created xsi:type="dcterms:W3CDTF">2024-06-07T00:21:00Z</dcterms:created>
  <dcterms:modified xsi:type="dcterms:W3CDTF">2024-06-11T03:10:31Z</dcterms:modified>
</cp:coreProperties>
</file>